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57.xml" ContentType="application/vnd.openxmlformats-officedocument.presentationml.tags+xml"/>
  <Override PartName="/ppt/notesSlides/notesSlide1.xml" ContentType="application/vnd.openxmlformats-officedocument.presentationml.notesSlide+xml"/>
  <Override PartName="/ppt/tags/tag58.xml" ContentType="application/vnd.openxmlformats-officedocument.presentationml.tags+xml"/>
  <Override PartName="/ppt/notesSlides/notesSlide2.xml" ContentType="application/vnd.openxmlformats-officedocument.presentationml.notesSlide+xml"/>
  <Override PartName="/ppt/tags/tag59.xml" ContentType="application/vnd.openxmlformats-officedocument.presentationml.tags+xml"/>
  <Override PartName="/ppt/notesSlides/notesSlide3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4.xml" ContentType="application/vnd.openxmlformats-officedocument.presentationml.notesSlide+xml"/>
  <Override PartName="/ppt/tags/tag63.xml" ContentType="application/vnd.openxmlformats-officedocument.presentationml.tags+xml"/>
  <Override PartName="/ppt/notesSlides/notesSlide5.xml" ContentType="application/vnd.openxmlformats-officedocument.presentationml.notesSlide+xml"/>
  <Override PartName="/ppt/tags/tag64.xml" ContentType="application/vnd.openxmlformats-officedocument.presentationml.tags+xml"/>
  <Override PartName="/ppt/notesSlides/notesSlide6.xml" ContentType="application/vnd.openxmlformats-officedocument.presentationml.notesSlide+xml"/>
  <Override PartName="/ppt/tags/tag65.xml" ContentType="application/vnd.openxmlformats-officedocument.presentationml.tags+xml"/>
  <Override PartName="/ppt/notesSlides/notesSlide7.xml" ContentType="application/vnd.openxmlformats-officedocument.presentationml.notesSlide+xml"/>
  <Override PartName="/ppt/tags/tag66.xml" ContentType="application/vnd.openxmlformats-officedocument.presentationml.tags+xml"/>
  <Override PartName="/ppt/notesSlides/notesSlide8.xml" ContentType="application/vnd.openxmlformats-officedocument.presentationml.notesSlide+xml"/>
  <Override PartName="/ppt/tags/tag67.xml" ContentType="application/vnd.openxmlformats-officedocument.presentationml.tags+xml"/>
  <Override PartName="/ppt/notesSlides/notesSlide9.xml" ContentType="application/vnd.openxmlformats-officedocument.presentationml.notesSlide+xml"/>
  <Override PartName="/ppt/tags/tag68.xml" ContentType="application/vnd.openxmlformats-officedocument.presentationml.tags+xml"/>
  <Override PartName="/ppt/notesSlides/notesSlide10.xml" ContentType="application/vnd.openxmlformats-officedocument.presentationml.notesSlide+xml"/>
  <Override PartName="/ppt/tags/tag69.xml" ContentType="application/vnd.openxmlformats-officedocument.presentationml.tags+xml"/>
  <Override PartName="/ppt/notesSlides/notesSlide11.xml" ContentType="application/vnd.openxmlformats-officedocument.presentationml.notesSlide+xml"/>
  <Override PartName="/ppt/tags/tag70.xml" ContentType="application/vnd.openxmlformats-officedocument.presentationml.tags+xml"/>
  <Override PartName="/ppt/notesSlides/notesSlide12.xml" ContentType="application/vnd.openxmlformats-officedocument.presentationml.notesSlide+xml"/>
  <Override PartName="/ppt/tags/tag71.xml" ContentType="application/vnd.openxmlformats-officedocument.presentationml.tags+xml"/>
  <Override PartName="/ppt/notesSlides/notesSlide13.xml" ContentType="application/vnd.openxmlformats-officedocument.presentationml.notesSlide+xml"/>
  <Override PartName="/ppt/tags/tag72.xml" ContentType="application/vnd.openxmlformats-officedocument.presentationml.tags+xml"/>
  <Override PartName="/ppt/notesSlides/notesSlide14.xml" ContentType="application/vnd.openxmlformats-officedocument.presentationml.notesSlide+xml"/>
  <Override PartName="/ppt/tags/tag73.xml" ContentType="application/vnd.openxmlformats-officedocument.presentationml.tags+xml"/>
  <Override PartName="/ppt/notesSlides/notesSlide15.xml" ContentType="application/vnd.openxmlformats-officedocument.presentationml.notesSlide+xml"/>
  <Override PartName="/ppt/tags/tag74.xml" ContentType="application/vnd.openxmlformats-officedocument.presentationml.tags+xml"/>
  <Override PartName="/ppt/notesSlides/notesSlide16.xml" ContentType="application/vnd.openxmlformats-officedocument.presentationml.notesSlide+xml"/>
  <Override PartName="/ppt/tags/tag75.xml" ContentType="application/vnd.openxmlformats-officedocument.presentationml.tags+xml"/>
  <Override PartName="/ppt/notesSlides/notesSlide17.xml" ContentType="application/vnd.openxmlformats-officedocument.presentationml.notesSlide+xml"/>
  <Override PartName="/ppt/tags/tag76.xml" ContentType="application/vnd.openxmlformats-officedocument.presentationml.tags+xml"/>
  <Override PartName="/ppt/notesSlides/notesSlide18.xml" ContentType="application/vnd.openxmlformats-officedocument.presentationml.notesSlide+xml"/>
  <Override PartName="/ppt/tags/tag77.xml" ContentType="application/vnd.openxmlformats-officedocument.presentationml.tags+xml"/>
  <Override PartName="/ppt/notesSlides/notesSlide19.xml" ContentType="application/vnd.openxmlformats-officedocument.presentationml.notesSlide+xml"/>
  <Override PartName="/ppt/tags/tag78.xml" ContentType="application/vnd.openxmlformats-officedocument.presentationml.tags+xml"/>
  <Override PartName="/ppt/notesSlides/notesSlide20.xml" ContentType="application/vnd.openxmlformats-officedocument.presentationml.notesSlide+xml"/>
  <Override PartName="/ppt/tags/tag79.xml" ContentType="application/vnd.openxmlformats-officedocument.presentationml.tags+xml"/>
  <Override PartName="/ppt/notesSlides/notesSlide21.xml" ContentType="application/vnd.openxmlformats-officedocument.presentationml.notesSlide+xml"/>
  <Override PartName="/ppt/tags/tag80.xml" ContentType="application/vnd.openxmlformats-officedocument.presentationml.tags+xml"/>
  <Override PartName="/ppt/notesSlides/notesSlide22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23.xml" ContentType="application/vnd.openxmlformats-officedocument.presentationml.notesSlide+xml"/>
  <Override PartName="/ppt/tags/tag83.xml" ContentType="application/vnd.openxmlformats-officedocument.presentationml.tags+xml"/>
  <Override PartName="/ppt/notesSlides/notesSlide24.xml" ContentType="application/vnd.openxmlformats-officedocument.presentationml.notesSlide+xml"/>
  <Override PartName="/ppt/tags/tag84.xml" ContentType="application/vnd.openxmlformats-officedocument.presentationml.tags+xml"/>
  <Override PartName="/ppt/notesSlides/notesSlide25.xml" ContentType="application/vnd.openxmlformats-officedocument.presentationml.notesSlide+xml"/>
  <Override PartName="/ppt/tags/tag85.xml" ContentType="application/vnd.openxmlformats-officedocument.presentationml.tags+xml"/>
  <Override PartName="/ppt/notesSlides/notesSlide26.xml" ContentType="application/vnd.openxmlformats-officedocument.presentationml.notesSlide+xml"/>
  <Override PartName="/ppt/tags/tag86.xml" ContentType="application/vnd.openxmlformats-officedocument.presentationml.tags+xml"/>
  <Override PartName="/ppt/notesSlides/notesSlide27.xml" ContentType="application/vnd.openxmlformats-officedocument.presentationml.notesSlide+xml"/>
  <Override PartName="/ppt/tags/tag87.xml" ContentType="application/vnd.openxmlformats-officedocument.presentationml.tags+xml"/>
  <Override PartName="/ppt/notesSlides/notesSlide28.xml" ContentType="application/vnd.openxmlformats-officedocument.presentationml.notesSlide+xml"/>
  <Override PartName="/ppt/tags/tag88.xml" ContentType="application/vnd.openxmlformats-officedocument.presentationml.tags+xml"/>
  <Override PartName="/ppt/notesSlides/notesSlide29.xml" ContentType="application/vnd.openxmlformats-officedocument.presentationml.notesSlide+xml"/>
  <Override PartName="/ppt/tags/tag89.xml" ContentType="application/vnd.openxmlformats-officedocument.presentationml.tags+xml"/>
  <Override PartName="/ppt/notesSlides/notesSlide30.xml" ContentType="application/vnd.openxmlformats-officedocument.presentationml.notesSlide+xml"/>
  <Override PartName="/ppt/tags/tag90.xml" ContentType="application/vnd.openxmlformats-officedocument.presentationml.tags+xml"/>
  <Override PartName="/ppt/notesSlides/notesSlide31.xml" ContentType="application/vnd.openxmlformats-officedocument.presentationml.notesSlide+xml"/>
  <Override PartName="/ppt/tags/tag91.xml" ContentType="application/vnd.openxmlformats-officedocument.presentationml.tags+xml"/>
  <Override PartName="/ppt/notesSlides/notesSlide32.xml" ContentType="application/vnd.openxmlformats-officedocument.presentationml.notesSlide+xml"/>
  <Override PartName="/ppt/tags/tag92.xml" ContentType="application/vnd.openxmlformats-officedocument.presentationml.tags+xml"/>
  <Override PartName="/ppt/notesSlides/notesSlide33.xml" ContentType="application/vnd.openxmlformats-officedocument.presentationml.notesSlide+xml"/>
  <Override PartName="/ppt/tags/tag93.xml" ContentType="application/vnd.openxmlformats-officedocument.presentationml.tags+xml"/>
  <Override PartName="/ppt/notesSlides/notesSlide34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4"/>
  </p:notesMasterIdLst>
  <p:handoutMasterIdLst>
    <p:handoutMasterId r:id="rId45"/>
  </p:handoutMasterIdLst>
  <p:sldIdLst>
    <p:sldId id="372" r:id="rId5"/>
    <p:sldId id="405" r:id="rId6"/>
    <p:sldId id="414" r:id="rId7"/>
    <p:sldId id="433" r:id="rId8"/>
    <p:sldId id="514" r:id="rId9"/>
    <p:sldId id="388" r:id="rId10"/>
    <p:sldId id="408" r:id="rId11"/>
    <p:sldId id="435" r:id="rId12"/>
    <p:sldId id="436" r:id="rId13"/>
    <p:sldId id="437" r:id="rId14"/>
    <p:sldId id="438" r:id="rId15"/>
    <p:sldId id="442" r:id="rId16"/>
    <p:sldId id="439" r:id="rId17"/>
    <p:sldId id="519" r:id="rId18"/>
    <p:sldId id="407" r:id="rId19"/>
    <p:sldId id="415" r:id="rId20"/>
    <p:sldId id="470" r:id="rId21"/>
    <p:sldId id="471" r:id="rId22"/>
    <p:sldId id="472" r:id="rId23"/>
    <p:sldId id="473" r:id="rId24"/>
    <p:sldId id="474" r:id="rId25"/>
    <p:sldId id="520" r:id="rId26"/>
    <p:sldId id="396" r:id="rId27"/>
    <p:sldId id="401" r:id="rId28"/>
    <p:sldId id="477" r:id="rId29"/>
    <p:sldId id="508" r:id="rId30"/>
    <p:sldId id="479" r:id="rId31"/>
    <p:sldId id="480" r:id="rId32"/>
    <p:sldId id="481" r:id="rId33"/>
    <p:sldId id="521" r:id="rId34"/>
    <p:sldId id="400" r:id="rId35"/>
    <p:sldId id="522" r:id="rId36"/>
    <p:sldId id="491" r:id="rId37"/>
    <p:sldId id="510" r:id="rId38"/>
    <p:sldId id="511" r:id="rId39"/>
    <p:sldId id="512" r:id="rId40"/>
    <p:sldId id="513" r:id="rId41"/>
    <p:sldId id="490" r:id="rId42"/>
    <p:sldId id="489" r:id="rId43"/>
  </p:sldIdLst>
  <p:sldSz cx="12192000" cy="6858000"/>
  <p:notesSz cx="6858000" cy="9144000"/>
  <p:custDataLst>
    <p:tags r:id="rId4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AD0B5C00-2C41-4D13-B7FA-CC85363288B4}">
          <p14:sldIdLst>
            <p14:sldId id="372"/>
            <p14:sldId id="405"/>
            <p14:sldId id="414"/>
            <p14:sldId id="433"/>
            <p14:sldId id="514"/>
          </p14:sldIdLst>
        </p14:section>
        <p14:section name="IS Analyse du conflit" id="{306EBEAA-698C-4B13-A45C-4BFC88D7B732}">
          <p14:sldIdLst>
            <p14:sldId id="388"/>
            <p14:sldId id="408"/>
            <p14:sldId id="435"/>
            <p14:sldId id="436"/>
            <p14:sldId id="437"/>
            <p14:sldId id="438"/>
            <p14:sldId id="442"/>
            <p14:sldId id="439"/>
            <p14:sldId id="519"/>
          </p14:sldIdLst>
        </p14:section>
        <p14:section name="IS Être à l'écoute de la communauté" id="{16263856-63CC-4BD5-942C-F5B024768329}">
          <p14:sldIdLst>
            <p14:sldId id="407"/>
            <p14:sldId id="415"/>
            <p14:sldId id="470"/>
            <p14:sldId id="471"/>
            <p14:sldId id="472"/>
            <p14:sldId id="473"/>
            <p14:sldId id="474"/>
            <p14:sldId id="520"/>
          </p14:sldIdLst>
        </p14:section>
        <p14:section name="IS Évaluation de l'impact" id="{581D7AD7-B0F5-4C40-B50E-9E61ACFD74D3}">
          <p14:sldIdLst>
            <p14:sldId id="396"/>
            <p14:sldId id="401"/>
            <p14:sldId id="477"/>
            <p14:sldId id="508"/>
            <p14:sldId id="479"/>
            <p14:sldId id="480"/>
            <p14:sldId id="481"/>
            <p14:sldId id="521"/>
          </p14:sldIdLst>
        </p14:section>
        <p14:section name="IS Appliquer les principes de sensibilité aux conflits" id="{83C02701-7449-42D0-B9F4-F6627332B800}">
          <p14:sldIdLst>
            <p14:sldId id="400"/>
            <p14:sldId id="522"/>
            <p14:sldId id="491"/>
            <p14:sldId id="510"/>
            <p14:sldId id="511"/>
            <p14:sldId id="512"/>
            <p14:sldId id="513"/>
            <p14:sldId id="490"/>
            <p14:sldId id="48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5" clrIdx="0">
    <p:extLst>
      <p:ext uri="{19B8F6BF-5375-455C-9EA6-DF929625EA0E}">
        <p15:presenceInfo xmlns:p15="http://schemas.microsoft.com/office/powerpoint/2012/main" userId="1a2464c55a7f3e08" providerId="Windows Live"/>
      </p:ext>
    </p:extLst>
  </p:cmAuthor>
  <p:cmAuthor id="2" name="Emil Heidkamp" initials="EH" lastIdx="170" clrIdx="1">
    <p:extLst>
      <p:ext uri="{19B8F6BF-5375-455C-9EA6-DF929625EA0E}">
        <p15:presenceInfo xmlns:p15="http://schemas.microsoft.com/office/powerpoint/2012/main" userId="Emil Heidkamp" providerId="None"/>
      </p:ext>
    </p:extLst>
  </p:cmAuthor>
  <p:cmAuthor id="3" name="Skyler Schrempp" initials="SS" lastIdx="85" clrIdx="2">
    <p:extLst>
      <p:ext uri="{19B8F6BF-5375-455C-9EA6-DF929625EA0E}">
        <p15:presenceInfo xmlns:p15="http://schemas.microsoft.com/office/powerpoint/2012/main" userId="3c000841aa4cffbc" providerId="Windows Live"/>
      </p:ext>
    </p:extLst>
  </p:cmAuthor>
  <p:cmAuthor id="4" name="Claire Pollard" initials="CP" lastIdx="90" clrIdx="3">
    <p:extLst>
      <p:ext uri="{19B8F6BF-5375-455C-9EA6-DF929625EA0E}">
        <p15:presenceInfo xmlns:p15="http://schemas.microsoft.com/office/powerpoint/2012/main" userId="S::cpollard@oxy.edu::3213b004-f667-4bd3-995e-d5833fdba95c" providerId="AD"/>
      </p:ext>
    </p:extLst>
  </p:cmAuthor>
  <p:cmAuthor id="5" name="Eleni Valasis" initials="EV" lastIdx="121" clrIdx="4">
    <p:extLst>
      <p:ext uri="{19B8F6BF-5375-455C-9EA6-DF929625EA0E}">
        <p15:presenceInfo xmlns:p15="http://schemas.microsoft.com/office/powerpoint/2012/main" userId="3097997afc631245" providerId="Windows Live"/>
      </p:ext>
    </p:extLst>
  </p:cmAuthor>
  <p:cmAuthor id="6" name="Skyler Schrempp" initials="SS [2]" lastIdx="103" clrIdx="5">
    <p:extLst>
      <p:ext uri="{19B8F6BF-5375-455C-9EA6-DF929625EA0E}">
        <p15:presenceInfo xmlns:p15="http://schemas.microsoft.com/office/powerpoint/2012/main" userId="99736243c1499c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000000"/>
    <a:srgbClr val="32B5AE"/>
    <a:srgbClr val="2D0A3C"/>
    <a:srgbClr val="2D80B9"/>
    <a:srgbClr val="F58426"/>
    <a:srgbClr val="00AEEF"/>
    <a:srgbClr val="A31984"/>
    <a:srgbClr val="B50938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91" autoAdjust="0"/>
    <p:restoredTop sz="93482" autoAdjust="0"/>
  </p:normalViewPr>
  <p:slideViewPr>
    <p:cSldViewPr snapToGrid="0">
      <p:cViewPr varScale="1">
        <p:scale>
          <a:sx n="62" d="100"/>
          <a:sy n="62" d="100"/>
        </p:scale>
        <p:origin x="736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04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C74DDE4-EE2A-4F21-99BD-157EBADAF64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B4854B-92D7-41FD-892D-BF311894F9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9277B-5736-4D3D-A8A3-66994C1D5CCE}" type="datetimeFigureOut">
              <a:rPr lang="en-US" smtClean="0"/>
              <a:t>4/3/2024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998CDE-E83B-488F-A326-DEE7DAA2C8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9235B0-3BFA-43EF-B5FD-047158A36B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B8E339-8AA3-4809-9755-FE9CFB9B3B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238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448C99-DB89-456A-BAC2-C67657091E65}" type="datetimeFigureOut">
              <a:rPr lang="en-US" smtClean="0"/>
              <a:t>4/3/2024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52DD6-5036-4857-AA51-A184571746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50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100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Make sure everyone can find the worksheet “Rapid Connectors and Dividers Analysis” in the tool kit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Rejoin group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Are there any similarities between the groups’ analyses?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If time, ask: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What unmet needs might contribute to the dividers?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What needs are being met by the connectors?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/>
          </a:p>
          <a:p>
            <a:endParaRPr lang="en-US" b="1" dirty="0"/>
          </a:p>
          <a:p>
            <a:r>
              <a:rPr lang="en-US" b="1" dirty="0"/>
              <a:t>Key points: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Every intervention has the potential to strengthen connectors and weaken dividers, but you can’t make progress without first knowing what those dividers and connectors 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9701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Q2, Q3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1296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702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9322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Facilitator notes: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Be encouraging to participants regardless of what they accomplished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Probe for details: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“What was challenging about the action item?”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“Can you share any insight you learned?”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5420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r>
              <a:rPr lang="en-US" b="1" dirty="0"/>
              <a:t>Q1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Honest answers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Q2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Honest answers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Lack of appropriate eye contact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Distracted by phone / other devices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Interruptions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Inappropriate body language (looking bored, impatient)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Key point: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When we speak with community members, we must demonstrate active listening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4887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two volunteers demo activity while group watches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necessary, quickly review signs of poor listening brought up in previous discussion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Lack of appropriate eye contact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Distracted by phone / other devices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Interruptions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Inappropriate body language (looking bored, impatient)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Person A speak for 1-2 min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At the end of 1-2 min, ask group: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“What did you see/notice?”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“How do you think that made Person A feel?”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“Do you think Person A would come back to Person B to share something important?”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6705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r>
              <a:rPr lang="en-US" b="1" dirty="0"/>
              <a:t>Q1</a:t>
            </a:r>
          </a:p>
          <a:p>
            <a:endParaRPr lang="en-US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Appropriate eye contact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No devices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Nodding, responding “mm-hmm”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Appropriate body language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Summarizing what’s been said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Waiting for person to finish before responding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clarifying questions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Q2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194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necessary, quickly review signs of active listening brought up in previous discussion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Appropriate eye contact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No devices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Nodding, responding “mm-hmm”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Appropriate body language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Summarizing what’s been said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Waiting for person to finish before responding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Asking clarifying questions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Person A speak for 1 min, Person B listens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Circulate around the room and side coach Person B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After 1 min, have partners switch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Circulate around the room and side coach Person 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After both partner have gone, ask the group: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“How did it feel to be listened to?”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“How can active listening help us in our aid work?”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386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Q2, Q3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816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0365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4687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406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Facilitator notes: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Be encouraging to participants regardless of what they accomplished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Probe for details: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“What was challenging about the action item?”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“Can you share any insight you learned?”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0994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/>
              <a:t>Say:</a:t>
            </a:r>
          </a:p>
          <a:p>
            <a:endParaRPr lang="en-US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“Your intervention’s head quarters are stationed in A.”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“Your intervention’s goal is to deliver food to hungry people of area C.”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“The road from A to C runs through land belonging to the people of B, who are also hungry.”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“We have 2 min to generate as many options as possible.”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If possible, record ideas in a place where everyone can see (chalkboard, white board)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9392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Key point: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Sometimes you may need to come up with 10 ideas to get 1 that is usable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Generating options as a team can help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0345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Encourage participants from the same interventions to work together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If time, ask some groups to share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5633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Q2, Q3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2532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9146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4249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Facilitator notes: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Be encouraging to participants regardless of what they accomplished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Probe for details: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“What was challenging about the action item?”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“Can you share any insight you learned?”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355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911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Participants stand in center of room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Read scenario with two possible outcomes out 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Scenarios are ambiguous on purpose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Participants should interpret scenario how they want / based on their experience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participants to go to one side of the room based on what option they would choose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If they can’t decide, participants may stay in the center, but may not participate in the discussion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each side to present why they made their choice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Start with side that has smaller number of participants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Once several arguments have been presented, have participants generate other options to minimize risk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Participants in center of the room may participate in generating options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4268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Avoid over-explaining scenario or adding details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Let participants interpret scenario on their own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Responses sought: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Option 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Stress is a serious concern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Working in areas with conflict and tension can have a real impact on us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Taking a break could mean someone doesn’t get the aid they need in time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Option B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Targeted community likely to get aid on time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You might burn out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Possible options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Talk to a friend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Speak with your manager, local partner staff about the situation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Work as a team, support each other to meet the needs of the community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dirty="0">
                <a:highlight>
                  <a:srgbClr val="FFFF00"/>
                </a:highlight>
              </a:rPr>
              <a:t>Consult the trauma awareness hand outs </a:t>
            </a:r>
            <a:r>
              <a:rPr lang="en-US" b="1" dirty="0"/>
              <a:t>in</a:t>
            </a:r>
            <a:r>
              <a:rPr lang="en-US" b="1" dirty="0">
                <a:highlight>
                  <a:srgbClr val="FFFF00"/>
                </a:highlight>
              </a:rPr>
              <a:t> your toolkit</a:t>
            </a:r>
          </a:p>
          <a:p>
            <a:endParaRPr lang="en-US" b="1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53101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Avoid over-explaining scenario or adding details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Let participants interpret scenario on their own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Responses sought: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Option 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Reporting your observations can help managers improve intervention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You might have some personal bias (such as stake in the conflict) in how you interpret the tensions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Reporting is likely safer option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Option B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Speaking with the community can yield valuable insight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Depending on who you are (community insider vs outsider) you might be perceived as intrusive, might not be the right person to conduct interviews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Share facts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Might be safety concerns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Possible options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Make sure situation is safe before speaking with community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Acknowledge how personal bias might play a role in how you report, what you say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Reach out to colleagues for support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If you witness something violent/upsetting, consult trauma handouts in toolkit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Share ideas for improving community cohesion with manager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2736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Avoid over-explaining scenario or adding details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Let participants interpret scenario on their own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Responses sought: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Option 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Following cultural norms can demonstrate respect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Depending on the intervention, cultural norms might negate the goals of the project (i.e. traditional roles for women might negate the goal of women’s empowerment)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Option B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Explaining how your organization is different and why might increase transparency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Communication with the community should be a cornerstone of any intervention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You should not have to sacrifice your own beliefs and values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Community members might feel disrespected by outsiders who don’t follow their cultural norms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Possible options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Find connectors between your organization and the community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Find ways to demonstrate respect for cultural norms that don’t go against your values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Set up feedback mechanisms to increase accountability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Be fair and listen to every perspective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Consider including community members in planning sessions to demonstrate respect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Make sure the goals of the intervention are clear to manage expectations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Listen carefully to what community members say about the intervention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Appoint a community liaison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Report concerns to management so that necessary adaptations can be made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7741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Q2, Q3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20687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897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735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Adaptation notes: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May need to relocate this slide depending on how the group is completing the modules.</a:t>
            </a:r>
          </a:p>
          <a:p>
            <a:endParaRPr lang="en-US" sz="1600" b="1" dirty="0"/>
          </a:p>
          <a:p>
            <a:r>
              <a:rPr lang="en-US" sz="1600" b="1" dirty="0"/>
              <a:t>Facilitator notes: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Be encouraging to participants regardless of what they accomplished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Probe for details: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“What was challenging about the action item?”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“Can you share any insight you learned?”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6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413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790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Key point: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“RAFT” principles should inform all aspects of any conflict-sensitive intervention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You may already be using RAFT principles in your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9928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possible, write ideas up in an area where everyone can see (chalkboard, white board, etc.)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May help to have a volunteer help you write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Spend 1 min on each principle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7762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Give groups 1 min for each topic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groups to share examples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If time, ask: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“Was it easier to identify dividers or connectors? Why?”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“How can analyzing dividers and connectors help us in our work?”</a:t>
            </a:r>
          </a:p>
          <a:p>
            <a:endParaRPr lang="en-US" b="1" dirty="0"/>
          </a:p>
          <a:p>
            <a:r>
              <a:rPr lang="en-US" b="1" dirty="0"/>
              <a:t>Key points: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Analyzing dividers and connecters is a great way to start conducting analysis for conflict sensitivity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Even in areas with widespread conflict you will find connectors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Connectors may be one of the best hopes for peace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839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Relationship Id="rId4" Type="http://schemas.openxmlformats.org/officeDocument/2006/relationships/image" Target="../media/image5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4" Type="http://schemas.openxmlformats.org/officeDocument/2006/relationships/image" Target="../media/image7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Relationship Id="rId4" Type="http://schemas.openxmlformats.org/officeDocument/2006/relationships/image" Target="../media/image7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Relationship Id="rId4" Type="http://schemas.openxmlformats.org/officeDocument/2006/relationships/image" Target="../media/image9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Relationship Id="rId4" Type="http://schemas.openxmlformats.org/officeDocument/2006/relationships/image" Target="../media/image9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Relationship Id="rId4" Type="http://schemas.openxmlformats.org/officeDocument/2006/relationships/image" Target="../media/image11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Relationship Id="rId4" Type="http://schemas.openxmlformats.org/officeDocument/2006/relationships/image" Target="../media/image11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Relationship Id="rId4" Type="http://schemas.openxmlformats.org/officeDocument/2006/relationships/image" Target="../media/image1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Relationship Id="rId4" Type="http://schemas.openxmlformats.org/officeDocument/2006/relationships/image" Target="../media/image15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Relationship Id="rId4" Type="http://schemas.openxmlformats.org/officeDocument/2006/relationships/image" Target="../media/image15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Relationship Id="rId4" Type="http://schemas.openxmlformats.org/officeDocument/2006/relationships/image" Target="../media/image17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0.xml"/><Relationship Id="rId4" Type="http://schemas.openxmlformats.org/officeDocument/2006/relationships/image" Target="../media/image17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1.xml"/><Relationship Id="rId4" Type="http://schemas.openxmlformats.org/officeDocument/2006/relationships/image" Target="../media/image19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2.xml"/><Relationship Id="rId4" Type="http://schemas.openxmlformats.org/officeDocument/2006/relationships/image" Target="../media/image19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3.xml"/><Relationship Id="rId4" Type="http://schemas.openxmlformats.org/officeDocument/2006/relationships/image" Target="../media/image21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4.xml"/><Relationship Id="rId4" Type="http://schemas.openxmlformats.org/officeDocument/2006/relationships/image" Target="../media/image21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5.xml"/><Relationship Id="rId4" Type="http://schemas.openxmlformats.org/officeDocument/2006/relationships/image" Target="../media/image23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6.xml"/><Relationship Id="rId4" Type="http://schemas.openxmlformats.org/officeDocument/2006/relationships/image" Target="../media/image23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7.xml"/><Relationship Id="rId4" Type="http://schemas.openxmlformats.org/officeDocument/2006/relationships/image" Target="../media/image11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Relationship Id="rId4" Type="http://schemas.openxmlformats.org/officeDocument/2006/relationships/image" Target="../media/image25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9.xml"/><Relationship Id="rId4" Type="http://schemas.openxmlformats.org/officeDocument/2006/relationships/image" Target="../media/image27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0.xml"/><Relationship Id="rId4" Type="http://schemas.openxmlformats.org/officeDocument/2006/relationships/image" Target="../media/image25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1.xml"/><Relationship Id="rId4" Type="http://schemas.openxmlformats.org/officeDocument/2006/relationships/image" Target="../media/image27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7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9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0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5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6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odule Title_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B18E392-2B3D-4591-9AAF-DF4F12CE2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7421" y="2901866"/>
            <a:ext cx="5215114" cy="1325563"/>
          </a:xfrm>
        </p:spPr>
        <p:txBody>
          <a:bodyPr anchor="ctr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Marcador de posición de imagen 24">
            <a:extLst>
              <a:ext uri="{FF2B5EF4-FFF2-40B4-BE49-F238E27FC236}">
                <a16:creationId xmlns:a16="http://schemas.microsoft.com/office/drawing/2014/main" id="{E462084F-31FE-40E6-8D5A-F2ADDC1768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83629" y="-27998"/>
            <a:ext cx="6080141" cy="6911542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  <a:gd name="connsiteX0" fmla="*/ 639394 w 5990971"/>
              <a:gd name="connsiteY0" fmla="*/ 61937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9394 w 5990971"/>
              <a:gd name="connsiteY4" fmla="*/ 61937 h 6891457"/>
              <a:gd name="connsiteX0" fmla="*/ 639394 w 5989934"/>
              <a:gd name="connsiteY0" fmla="*/ 0 h 6829520"/>
              <a:gd name="connsiteX1" fmla="*/ 5911957 w 5989934"/>
              <a:gd name="connsiteY1" fmla="*/ 21292 h 6829520"/>
              <a:gd name="connsiteX2" fmla="*/ 5989716 w 5989934"/>
              <a:gd name="connsiteY2" fmla="*/ 6829520 h 6829520"/>
              <a:gd name="connsiteX3" fmla="*/ 0 w 5989934"/>
              <a:gd name="connsiteY3" fmla="*/ 6818368 h 6829520"/>
              <a:gd name="connsiteX4" fmla="*/ 639394 w 5989934"/>
              <a:gd name="connsiteY4" fmla="*/ 0 h 6829520"/>
              <a:gd name="connsiteX0" fmla="*/ 655248 w 5989934"/>
              <a:gd name="connsiteY0" fmla="*/ 0 h 6813666"/>
              <a:gd name="connsiteX1" fmla="*/ 5911957 w 5989934"/>
              <a:gd name="connsiteY1" fmla="*/ 5438 h 6813666"/>
              <a:gd name="connsiteX2" fmla="*/ 5989716 w 5989934"/>
              <a:gd name="connsiteY2" fmla="*/ 6813666 h 6813666"/>
              <a:gd name="connsiteX3" fmla="*/ 0 w 5989934"/>
              <a:gd name="connsiteY3" fmla="*/ 6802514 h 6813666"/>
              <a:gd name="connsiteX4" fmla="*/ 655248 w 5989934"/>
              <a:gd name="connsiteY4" fmla="*/ 0 h 6813666"/>
              <a:gd name="connsiteX0" fmla="*/ 646301 w 5980987"/>
              <a:gd name="connsiteY0" fmla="*/ 0 h 6813666"/>
              <a:gd name="connsiteX1" fmla="*/ 5903010 w 5980987"/>
              <a:gd name="connsiteY1" fmla="*/ 5438 h 6813666"/>
              <a:gd name="connsiteX2" fmla="*/ 5980769 w 5980987"/>
              <a:gd name="connsiteY2" fmla="*/ 6813666 h 6813666"/>
              <a:gd name="connsiteX3" fmla="*/ 0 w 5980987"/>
              <a:gd name="connsiteY3" fmla="*/ 6766728 h 6813666"/>
              <a:gd name="connsiteX4" fmla="*/ 646301 w 5980987"/>
              <a:gd name="connsiteY4" fmla="*/ 0 h 6813666"/>
              <a:gd name="connsiteX0" fmla="*/ 646301 w 5910208"/>
              <a:gd name="connsiteY0" fmla="*/ 0 h 6766728"/>
              <a:gd name="connsiteX1" fmla="*/ 5903010 w 5910208"/>
              <a:gd name="connsiteY1" fmla="*/ 5438 h 6766728"/>
              <a:gd name="connsiteX2" fmla="*/ 5909195 w 5910208"/>
              <a:gd name="connsiteY2" fmla="*/ 6751038 h 6766728"/>
              <a:gd name="connsiteX3" fmla="*/ 0 w 5910208"/>
              <a:gd name="connsiteY3" fmla="*/ 6766728 h 6766728"/>
              <a:gd name="connsiteX4" fmla="*/ 646301 w 5910208"/>
              <a:gd name="connsiteY4" fmla="*/ 0 h 6766728"/>
              <a:gd name="connsiteX0" fmla="*/ 650583 w 5910208"/>
              <a:gd name="connsiteY0" fmla="*/ 0 h 6775294"/>
              <a:gd name="connsiteX1" fmla="*/ 5903010 w 5910208"/>
              <a:gd name="connsiteY1" fmla="*/ 14004 h 6775294"/>
              <a:gd name="connsiteX2" fmla="*/ 5909195 w 5910208"/>
              <a:gd name="connsiteY2" fmla="*/ 6759604 h 6775294"/>
              <a:gd name="connsiteX3" fmla="*/ 0 w 5910208"/>
              <a:gd name="connsiteY3" fmla="*/ 6775294 h 6775294"/>
              <a:gd name="connsiteX4" fmla="*/ 650583 w 5910208"/>
              <a:gd name="connsiteY4" fmla="*/ 0 h 6775294"/>
              <a:gd name="connsiteX0" fmla="*/ 646469 w 5910208"/>
              <a:gd name="connsiteY0" fmla="*/ 60059 h 6761290"/>
              <a:gd name="connsiteX1" fmla="*/ 5903010 w 5910208"/>
              <a:gd name="connsiteY1" fmla="*/ 0 h 6761290"/>
              <a:gd name="connsiteX2" fmla="*/ 5909195 w 5910208"/>
              <a:gd name="connsiteY2" fmla="*/ 6745600 h 6761290"/>
              <a:gd name="connsiteX3" fmla="*/ 0 w 5910208"/>
              <a:gd name="connsiteY3" fmla="*/ 6761290 h 6761290"/>
              <a:gd name="connsiteX4" fmla="*/ 646469 w 5910208"/>
              <a:gd name="connsiteY4" fmla="*/ 60059 h 6761290"/>
              <a:gd name="connsiteX0" fmla="*/ 646469 w 5909690"/>
              <a:gd name="connsiteY0" fmla="*/ 18913 h 6720144"/>
              <a:gd name="connsiteX1" fmla="*/ 5882438 w 5909690"/>
              <a:gd name="connsiteY1" fmla="*/ 0 h 6720144"/>
              <a:gd name="connsiteX2" fmla="*/ 5909195 w 5909690"/>
              <a:gd name="connsiteY2" fmla="*/ 6704454 h 6720144"/>
              <a:gd name="connsiteX3" fmla="*/ 0 w 5909690"/>
              <a:gd name="connsiteY3" fmla="*/ 6720144 h 6720144"/>
              <a:gd name="connsiteX4" fmla="*/ 646469 w 5909690"/>
              <a:gd name="connsiteY4" fmla="*/ 18913 h 6720144"/>
              <a:gd name="connsiteX0" fmla="*/ 646469 w 5909606"/>
              <a:gd name="connsiteY0" fmla="*/ 2454 h 6703685"/>
              <a:gd name="connsiteX1" fmla="*/ 5874209 w 5909606"/>
              <a:gd name="connsiteY1" fmla="*/ 0 h 6703685"/>
              <a:gd name="connsiteX2" fmla="*/ 5909195 w 5909606"/>
              <a:gd name="connsiteY2" fmla="*/ 6687995 h 6703685"/>
              <a:gd name="connsiteX3" fmla="*/ 0 w 5909606"/>
              <a:gd name="connsiteY3" fmla="*/ 6703685 h 6703685"/>
              <a:gd name="connsiteX4" fmla="*/ 646469 w 5909606"/>
              <a:gd name="connsiteY4" fmla="*/ 2454 h 6703685"/>
              <a:gd name="connsiteX0" fmla="*/ 662928 w 5909606"/>
              <a:gd name="connsiteY0" fmla="*/ 0 h 6717689"/>
              <a:gd name="connsiteX1" fmla="*/ 5874209 w 5909606"/>
              <a:gd name="connsiteY1" fmla="*/ 14004 h 6717689"/>
              <a:gd name="connsiteX2" fmla="*/ 5909195 w 5909606"/>
              <a:gd name="connsiteY2" fmla="*/ 6701999 h 6717689"/>
              <a:gd name="connsiteX3" fmla="*/ 0 w 5909606"/>
              <a:gd name="connsiteY3" fmla="*/ 6717689 h 6717689"/>
              <a:gd name="connsiteX4" fmla="*/ 662928 w 5909606"/>
              <a:gd name="connsiteY4" fmla="*/ 0 h 671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9606" h="6717689">
                <a:moveTo>
                  <a:pt x="662928" y="0"/>
                </a:moveTo>
                <a:lnTo>
                  <a:pt x="5874209" y="14004"/>
                </a:lnTo>
                <a:cubicBezTo>
                  <a:pt x="5869043" y="2305171"/>
                  <a:pt x="5914361" y="4410832"/>
                  <a:pt x="5909195" y="6701999"/>
                </a:cubicBezTo>
                <a:lnTo>
                  <a:pt x="0" y="6717689"/>
                </a:lnTo>
                <a:lnTo>
                  <a:pt x="662928" y="0"/>
                </a:lnTo>
                <a:close/>
              </a:path>
            </a:pathLst>
          </a:custGeom>
        </p:spPr>
        <p:txBody>
          <a:bodyPr/>
          <a:lstStyle/>
          <a:p>
            <a:endParaRPr lang="es-ES" dirty="0"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2DB98438-DBED-4FC2-B53D-2732DD1764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3962" y="624568"/>
            <a:ext cx="1104900" cy="142875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ABCB8A6-6CAC-4E7E-A72E-A5B7DF74756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21" y="1119434"/>
            <a:ext cx="2426867" cy="9338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229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title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A7898B-97AB-47AE-9221-A903C876EFF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29C4CEA-908D-4152-89FB-85A401107C8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7AEDC9-0A0B-4B19-A70A-844696123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Marcador de texto 6">
            <a:extLst>
              <a:ext uri="{FF2B5EF4-FFF2-40B4-BE49-F238E27FC236}">
                <a16:creationId xmlns:a16="http://schemas.microsoft.com/office/drawing/2014/main" id="{6F521EF5-7C17-4E7D-8B9D-6848175A66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6087"/>
            <a:ext cx="5181600" cy="69474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1" name="Marcador de texto 6">
            <a:extLst>
              <a:ext uri="{FF2B5EF4-FFF2-40B4-BE49-F238E27FC236}">
                <a16:creationId xmlns:a16="http://schemas.microsoft.com/office/drawing/2014/main" id="{6BEE06DD-E660-406D-AFE9-5D9735BEF43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72200" y="1166087"/>
            <a:ext cx="5181600" cy="69474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D284101-F24E-4FD9-9AD3-4686DB062A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5829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D7AEDC9-0A0B-4B19-A70A-844696123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texto 6">
            <a:extLst>
              <a:ext uri="{FF2B5EF4-FFF2-40B4-BE49-F238E27FC236}">
                <a16:creationId xmlns:a16="http://schemas.microsoft.com/office/drawing/2014/main" id="{43DB0EF0-7672-4F35-9B4C-28D18BD8B0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6088"/>
            <a:ext cx="5181600" cy="63358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3" name="Marcador de texto 6">
            <a:extLst>
              <a:ext uri="{FF2B5EF4-FFF2-40B4-BE49-F238E27FC236}">
                <a16:creationId xmlns:a16="http://schemas.microsoft.com/office/drawing/2014/main" id="{47221BFA-2B5D-4071-BF05-177A1B3C6C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72200" y="1166088"/>
            <a:ext cx="5181600" cy="63358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90DF7AB-EF3A-4A62-A7AA-6FDD27DB6510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4EF1616B-58A5-42D5-8FF2-EB8AF51A8EF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51B6DC-D1D9-44E6-8FCB-0F2CD4DD8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1945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07FD3-B34A-4AC9-A1D1-89FAB757E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3503" y="365125"/>
            <a:ext cx="5699465" cy="1111594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46683146-132F-4AB4-BBF2-F7E70D3F00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673818"/>
            <a:ext cx="5700712" cy="446927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C8CF23E1-D695-4469-878D-68B599181AF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5449888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4429A53-B833-4673-B626-F89F3C5119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70841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title_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48E2039-D06A-4043-AA68-7DF66568B7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5449888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107FD3-B34A-4AC9-A1D1-89FAB757E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2963" y="365125"/>
            <a:ext cx="5699465" cy="861002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46683146-132F-4AB4-BBF2-F7E70D3F00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BBD20D83-B307-415A-8A37-BE0F877818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8B612E-D53F-437B-A5F9-8B38C8294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9736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48E2039-D06A-4043-AA68-7DF66568B76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13224" y="0"/>
            <a:ext cx="5478776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r>
              <a:rPr lang="es-CO" dirty="0"/>
              <a:t>A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107FD3-B34A-4AC9-A1D1-89FAB757E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641" y="367369"/>
            <a:ext cx="5699465" cy="1111594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354E534-1FCA-4637-8DCC-B8732A815D8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263" y="1750475"/>
            <a:ext cx="5699125" cy="432647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11221E-BF46-4F50-8679-D79D0893A8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864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22711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title_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C92FF20-10CC-4520-A607-054E3D1E2E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641" y="365125"/>
            <a:ext cx="5699465" cy="861002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97B6437E-D836-46B7-9846-AA4AA4F30CE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8642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3" name="Marcador de texto 6">
            <a:extLst>
              <a:ext uri="{FF2B5EF4-FFF2-40B4-BE49-F238E27FC236}">
                <a16:creationId xmlns:a16="http://schemas.microsoft.com/office/drawing/2014/main" id="{002D7933-7DFE-40EC-AF95-2D10FD2A2F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8641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7DB2CCD9-E3CE-4C90-88F7-FD625E9A9DA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13224" y="0"/>
            <a:ext cx="5478776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r>
              <a:rPr lang="es-CO" dirty="0"/>
              <a:t>A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6DFCA-DD22-4251-AF9B-72F6979DD7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864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005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Reflection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61DA4C5A-F906-4452-83E8-0ABD38C3C13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5942" y="1990131"/>
            <a:ext cx="4057112" cy="3172623"/>
          </a:xfrm>
          <a:prstGeom prst="rect">
            <a:avLst/>
          </a:prstGeom>
        </p:spPr>
      </p:pic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REFLECTION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1651AD8-F2C5-4815-94AA-446917A36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74736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Reflection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REFLECTION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4B324DA3-3F5C-42AF-BC0A-53C4B67223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5942" y="1990131"/>
            <a:ext cx="4057112" cy="3172623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870476E-12C0-4513-845F-298F5BFF92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7406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urvey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SURVEY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ADD2FBBF-53F2-46B7-B36D-08A6361BD49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129" y="1869223"/>
            <a:ext cx="4149612" cy="322933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9B1AFB5-7849-4771-BF6E-0916B79F49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75423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Surve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7F116721-8FD8-4BEC-BA4B-A52FD6E2BD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129" y="1869223"/>
            <a:ext cx="4149612" cy="3229334"/>
          </a:xfrm>
          <a:prstGeom prst="rect">
            <a:avLst/>
          </a:prstGeom>
        </p:spPr>
      </p:pic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SURVEY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80F33F-BA04-4235-B1D5-9EFA1DB5B1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719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odule Title_Subtitle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áfico 3">
            <a:extLst>
              <a:ext uri="{FF2B5EF4-FFF2-40B4-BE49-F238E27FC236}">
                <a16:creationId xmlns:a16="http://schemas.microsoft.com/office/drawing/2014/main" id="{2DB98438-DBED-4FC2-B53D-2732DD1764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3962" y="624568"/>
            <a:ext cx="1104900" cy="1428750"/>
          </a:xfrm>
          <a:prstGeom prst="rect">
            <a:avLst/>
          </a:prstGeom>
        </p:spPr>
      </p:pic>
      <p:sp>
        <p:nvSpPr>
          <p:cNvPr id="8" name="Marcador de posición de imagen 24">
            <a:extLst>
              <a:ext uri="{FF2B5EF4-FFF2-40B4-BE49-F238E27FC236}">
                <a16:creationId xmlns:a16="http://schemas.microsoft.com/office/drawing/2014/main" id="{191B3718-8139-4339-824F-434E5324B3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83629" y="-27998"/>
            <a:ext cx="6080141" cy="6911542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  <a:gd name="connsiteX0" fmla="*/ 639394 w 5990971"/>
              <a:gd name="connsiteY0" fmla="*/ 61937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9394 w 5990971"/>
              <a:gd name="connsiteY4" fmla="*/ 61937 h 6891457"/>
              <a:gd name="connsiteX0" fmla="*/ 639394 w 5989934"/>
              <a:gd name="connsiteY0" fmla="*/ 0 h 6829520"/>
              <a:gd name="connsiteX1" fmla="*/ 5911957 w 5989934"/>
              <a:gd name="connsiteY1" fmla="*/ 21292 h 6829520"/>
              <a:gd name="connsiteX2" fmla="*/ 5989716 w 5989934"/>
              <a:gd name="connsiteY2" fmla="*/ 6829520 h 6829520"/>
              <a:gd name="connsiteX3" fmla="*/ 0 w 5989934"/>
              <a:gd name="connsiteY3" fmla="*/ 6818368 h 6829520"/>
              <a:gd name="connsiteX4" fmla="*/ 639394 w 5989934"/>
              <a:gd name="connsiteY4" fmla="*/ 0 h 6829520"/>
              <a:gd name="connsiteX0" fmla="*/ 655248 w 5989934"/>
              <a:gd name="connsiteY0" fmla="*/ 0 h 6813666"/>
              <a:gd name="connsiteX1" fmla="*/ 5911957 w 5989934"/>
              <a:gd name="connsiteY1" fmla="*/ 5438 h 6813666"/>
              <a:gd name="connsiteX2" fmla="*/ 5989716 w 5989934"/>
              <a:gd name="connsiteY2" fmla="*/ 6813666 h 6813666"/>
              <a:gd name="connsiteX3" fmla="*/ 0 w 5989934"/>
              <a:gd name="connsiteY3" fmla="*/ 6802514 h 6813666"/>
              <a:gd name="connsiteX4" fmla="*/ 655248 w 5989934"/>
              <a:gd name="connsiteY4" fmla="*/ 0 h 6813666"/>
              <a:gd name="connsiteX0" fmla="*/ 646301 w 5980987"/>
              <a:gd name="connsiteY0" fmla="*/ 0 h 6813666"/>
              <a:gd name="connsiteX1" fmla="*/ 5903010 w 5980987"/>
              <a:gd name="connsiteY1" fmla="*/ 5438 h 6813666"/>
              <a:gd name="connsiteX2" fmla="*/ 5980769 w 5980987"/>
              <a:gd name="connsiteY2" fmla="*/ 6813666 h 6813666"/>
              <a:gd name="connsiteX3" fmla="*/ 0 w 5980987"/>
              <a:gd name="connsiteY3" fmla="*/ 6766728 h 6813666"/>
              <a:gd name="connsiteX4" fmla="*/ 646301 w 5980987"/>
              <a:gd name="connsiteY4" fmla="*/ 0 h 6813666"/>
              <a:gd name="connsiteX0" fmla="*/ 646301 w 5910208"/>
              <a:gd name="connsiteY0" fmla="*/ 0 h 6766728"/>
              <a:gd name="connsiteX1" fmla="*/ 5903010 w 5910208"/>
              <a:gd name="connsiteY1" fmla="*/ 5438 h 6766728"/>
              <a:gd name="connsiteX2" fmla="*/ 5909195 w 5910208"/>
              <a:gd name="connsiteY2" fmla="*/ 6751038 h 6766728"/>
              <a:gd name="connsiteX3" fmla="*/ 0 w 5910208"/>
              <a:gd name="connsiteY3" fmla="*/ 6766728 h 6766728"/>
              <a:gd name="connsiteX4" fmla="*/ 646301 w 5910208"/>
              <a:gd name="connsiteY4" fmla="*/ 0 h 6766728"/>
              <a:gd name="connsiteX0" fmla="*/ 650583 w 5910208"/>
              <a:gd name="connsiteY0" fmla="*/ 0 h 6775294"/>
              <a:gd name="connsiteX1" fmla="*/ 5903010 w 5910208"/>
              <a:gd name="connsiteY1" fmla="*/ 14004 h 6775294"/>
              <a:gd name="connsiteX2" fmla="*/ 5909195 w 5910208"/>
              <a:gd name="connsiteY2" fmla="*/ 6759604 h 6775294"/>
              <a:gd name="connsiteX3" fmla="*/ 0 w 5910208"/>
              <a:gd name="connsiteY3" fmla="*/ 6775294 h 6775294"/>
              <a:gd name="connsiteX4" fmla="*/ 650583 w 5910208"/>
              <a:gd name="connsiteY4" fmla="*/ 0 h 6775294"/>
              <a:gd name="connsiteX0" fmla="*/ 646469 w 5910208"/>
              <a:gd name="connsiteY0" fmla="*/ 60059 h 6761290"/>
              <a:gd name="connsiteX1" fmla="*/ 5903010 w 5910208"/>
              <a:gd name="connsiteY1" fmla="*/ 0 h 6761290"/>
              <a:gd name="connsiteX2" fmla="*/ 5909195 w 5910208"/>
              <a:gd name="connsiteY2" fmla="*/ 6745600 h 6761290"/>
              <a:gd name="connsiteX3" fmla="*/ 0 w 5910208"/>
              <a:gd name="connsiteY3" fmla="*/ 6761290 h 6761290"/>
              <a:gd name="connsiteX4" fmla="*/ 646469 w 5910208"/>
              <a:gd name="connsiteY4" fmla="*/ 60059 h 6761290"/>
              <a:gd name="connsiteX0" fmla="*/ 646469 w 5909690"/>
              <a:gd name="connsiteY0" fmla="*/ 18913 h 6720144"/>
              <a:gd name="connsiteX1" fmla="*/ 5882438 w 5909690"/>
              <a:gd name="connsiteY1" fmla="*/ 0 h 6720144"/>
              <a:gd name="connsiteX2" fmla="*/ 5909195 w 5909690"/>
              <a:gd name="connsiteY2" fmla="*/ 6704454 h 6720144"/>
              <a:gd name="connsiteX3" fmla="*/ 0 w 5909690"/>
              <a:gd name="connsiteY3" fmla="*/ 6720144 h 6720144"/>
              <a:gd name="connsiteX4" fmla="*/ 646469 w 5909690"/>
              <a:gd name="connsiteY4" fmla="*/ 18913 h 6720144"/>
              <a:gd name="connsiteX0" fmla="*/ 646469 w 5909606"/>
              <a:gd name="connsiteY0" fmla="*/ 2454 h 6703685"/>
              <a:gd name="connsiteX1" fmla="*/ 5874209 w 5909606"/>
              <a:gd name="connsiteY1" fmla="*/ 0 h 6703685"/>
              <a:gd name="connsiteX2" fmla="*/ 5909195 w 5909606"/>
              <a:gd name="connsiteY2" fmla="*/ 6687995 h 6703685"/>
              <a:gd name="connsiteX3" fmla="*/ 0 w 5909606"/>
              <a:gd name="connsiteY3" fmla="*/ 6703685 h 6703685"/>
              <a:gd name="connsiteX4" fmla="*/ 646469 w 5909606"/>
              <a:gd name="connsiteY4" fmla="*/ 2454 h 6703685"/>
              <a:gd name="connsiteX0" fmla="*/ 662928 w 5909606"/>
              <a:gd name="connsiteY0" fmla="*/ 0 h 6717689"/>
              <a:gd name="connsiteX1" fmla="*/ 5874209 w 5909606"/>
              <a:gd name="connsiteY1" fmla="*/ 14004 h 6717689"/>
              <a:gd name="connsiteX2" fmla="*/ 5909195 w 5909606"/>
              <a:gd name="connsiteY2" fmla="*/ 6701999 h 6717689"/>
              <a:gd name="connsiteX3" fmla="*/ 0 w 5909606"/>
              <a:gd name="connsiteY3" fmla="*/ 6717689 h 6717689"/>
              <a:gd name="connsiteX4" fmla="*/ 662928 w 5909606"/>
              <a:gd name="connsiteY4" fmla="*/ 0 h 671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9606" h="6717689">
                <a:moveTo>
                  <a:pt x="662928" y="0"/>
                </a:moveTo>
                <a:lnTo>
                  <a:pt x="5874209" y="14004"/>
                </a:lnTo>
                <a:cubicBezTo>
                  <a:pt x="5869043" y="2305171"/>
                  <a:pt x="5914361" y="4410832"/>
                  <a:pt x="5909195" y="6701999"/>
                </a:cubicBezTo>
                <a:lnTo>
                  <a:pt x="0" y="6717689"/>
                </a:lnTo>
                <a:lnTo>
                  <a:pt x="662928" y="0"/>
                </a:lnTo>
                <a:close/>
              </a:path>
            </a:pathLst>
          </a:custGeom>
        </p:spPr>
        <p:txBody>
          <a:bodyPr/>
          <a:lstStyle/>
          <a:p>
            <a:endParaRPr lang="es-ES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574C1787-E15F-4B24-B441-EBC0EE157FD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6724" y="4227429"/>
            <a:ext cx="5215114" cy="528637"/>
          </a:xfrm>
        </p:spPr>
        <p:txBody>
          <a:bodyPr>
            <a:normAutofit/>
          </a:bodyPr>
          <a:lstStyle>
            <a:lvl1pPr marL="0" indent="0" algn="l">
              <a:buNone/>
              <a:tabLst>
                <a:tab pos="2241550" algn="l"/>
              </a:tabLst>
              <a:defRPr sz="240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sz="2400" b="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CLICK TO EDIT MASTER 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002616B-AEE9-455D-BDBB-1462E68477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7421" y="2901866"/>
            <a:ext cx="5215114" cy="1325563"/>
          </a:xfrm>
        </p:spPr>
        <p:txBody>
          <a:bodyPr anchor="ctr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A404A89-0C43-43A2-A6F1-70C50104C8D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21" y="1119434"/>
            <a:ext cx="2426867" cy="9338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75270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Demo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DEMO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60BB295C-C38F-4C13-8285-781D96C1CF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0248" y="2290762"/>
            <a:ext cx="3166222" cy="2825927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82E15E-7DCA-4581-89D7-C07C432F9C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03465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Demo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DEMO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506ACD1-DAC7-4525-B5FC-18FE2EB62F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0248" y="2290762"/>
            <a:ext cx="3166222" cy="2825927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D41DE-9E49-4CE0-89BB-5D156E6A05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12615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Activity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ACTIVITY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70549B5-D9EE-4923-B91B-9E4C18E7BC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1990131"/>
            <a:ext cx="3594100" cy="3114887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908B3AF-3110-4E42-9049-C743FEE6CC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32347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Activit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5942347-DD39-4631-BF45-CEB7582D61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1990131"/>
            <a:ext cx="3594100" cy="3114887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854EE6-D46B-4BE0-9BC4-F203B3B72C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14429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Questions_Any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23587CD-5A76-4456-B192-E5A485FE7874}"/>
              </a:ext>
            </a:extLst>
          </p:cNvPr>
          <p:cNvSpPr txBox="1">
            <a:spLocks/>
          </p:cNvSpPr>
          <p:nvPr userDrawn="1"/>
        </p:nvSpPr>
        <p:spPr>
          <a:xfrm>
            <a:off x="4876282" y="2998499"/>
            <a:ext cx="5699465" cy="8610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accent2"/>
                </a:solidFill>
                <a:latin typeface="+mj-lt"/>
                <a:ea typeface="+mj-ea"/>
                <a:cs typeface="Lato" panose="020F0502020204030203" pitchFamily="34" charset="0"/>
              </a:defRPr>
            </a:lvl1pPr>
          </a:lstStyle>
          <a:p>
            <a:pPr algn="ctr"/>
            <a:r>
              <a:rPr lang="en-US" sz="4400" dirty="0">
                <a:solidFill>
                  <a:schemeClr val="tx1"/>
                </a:solidFill>
              </a:rPr>
              <a:t>Any questions?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351015F4-FDA4-45AB-96DC-5109ADBA19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16253" y="1990131"/>
            <a:ext cx="3720065" cy="3114887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F28478B-2EEC-4868-A489-EAD568F56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82646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Discussion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28B661D5-FAE0-4DD5-A0FA-4D38E02408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6470" y="1830656"/>
            <a:ext cx="3594101" cy="3331519"/>
          </a:xfrm>
          <a:prstGeom prst="rect">
            <a:avLst/>
          </a:prstGeom>
        </p:spPr>
      </p:pic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DISCUSSION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993B640-0AFB-402E-93FD-A3C80A84C2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11660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Discussion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DISCUSSION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92638170-AD71-4747-B769-C02CAE18654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6470" y="1830656"/>
            <a:ext cx="3594101" cy="333151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0D6F8D-CB9A-42FE-8800-741614736E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2462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con Resources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RESOURCES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2E31B0E-B824-4EE0-81A9-D2DECFFB29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0220" y="1888612"/>
            <a:ext cx="3840351" cy="3215605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080367B-1BD9-4ACB-B7B5-CCE999F5CB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28002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con Resources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RESOURCES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F8D4ADC3-2A2D-4047-AC54-A1241D5E9B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0220" y="1888612"/>
            <a:ext cx="3840351" cy="3215605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1CC4828-506C-4869-BBF7-F60F1172D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21835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KNOWLEDGE check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KNOWLEDGE CHECK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D24262D-5601-453D-9EB0-5195D71824D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2303" y="1804344"/>
            <a:ext cx="3178268" cy="3357831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36BA8B2-81F7-4447-9171-7532E81E4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5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485900"/>
            <a:ext cx="10515600" cy="454977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83BF771-DB29-4C19-99E5-B10DEE15D1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39F36D-F814-4633-B2FC-E8D4BFDE2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91627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con Knowledge check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KNOWLEDGE CHECK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8B15EF5B-1E7E-4050-83CF-59A2591449D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2303" y="1804344"/>
            <a:ext cx="3178268" cy="335783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3FE353-0000-4504-9B8D-DC78575F63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35563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con Group Activity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GROUP ACTIVITY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80118F49-8A96-465F-AF06-DFDE342F8A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64210" y="1961188"/>
            <a:ext cx="3356361" cy="3044141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69F12E-5A5E-48A8-9EC0-E43D8D4923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86083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con Group Activit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GROUP ACTIVITY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1F31274F-8DEA-4A21-9D52-97C2B587640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64210" y="1961188"/>
            <a:ext cx="3356361" cy="304414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6725F-9993-452E-9B3C-86DA8E6F6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16424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con Breakout Groups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BREAKOUT GROUPS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5338F20E-D8B7-4198-8933-8C8E94DCE0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9398" y="2070847"/>
            <a:ext cx="3954723" cy="290225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5F2606-46DC-4BDA-9064-4C765F5313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5585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con Breakout Groups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BREAKOUT GROUPS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7D292B8-B7DC-4BFE-8476-6BDD19C892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9398" y="2070847"/>
            <a:ext cx="3954723" cy="2902256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16AADF-F1D0-4605-871E-DE31D9B6BB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5158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Activit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5942347-DD39-4631-BF45-CEB7582D61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1990131"/>
            <a:ext cx="3594100" cy="3114887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0FEF5-AEA8-4557-B6F1-B79D0EEBB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82030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Alert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D182E564-E2EE-4F7C-A155-A0D1E80AB4D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375365"/>
            <a:ext cx="3748259" cy="380682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63E9E30-8E76-4C16-99F6-AE5B2435EB78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NOTE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A0DECC-6D03-46EC-BD4E-72123352FD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17959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TOOLKIT NOTE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1A45B37-C38A-426E-8E86-0FDAC0D4BF70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TOOLKIT NOTE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E5718097-22D5-4894-A72E-C1AA4CC9C4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837765"/>
            <a:ext cx="3613416" cy="3146611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B0A6E54-0747-447F-ABDA-D3557C09B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36659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Alert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ADBEB796-88F5-48E5-8D6A-1490338240F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375365"/>
            <a:ext cx="3748259" cy="380682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AEA6A1E-6C53-4E82-B23C-56DD9F587817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NOTE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C8CA5D-37E9-4536-8FA8-7C2A00F54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17102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Toolkit Note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71EAB9A-B5F2-437C-BFD0-3421EA76E13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TOOLKIT NOTE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89779251-825D-45F7-B9CD-138E19E00D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837765"/>
            <a:ext cx="3613416" cy="314661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715924-B35D-4706-9880-8426AD21B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768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ilitator-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CA6721C-C2FD-46D1-83F2-56B127B6A37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2033345"/>
            <a:ext cx="5405036" cy="495033"/>
          </a:xfrm>
        </p:spPr>
        <p:txBody>
          <a:bodyPr>
            <a:noAutofit/>
          </a:bodyPr>
          <a:lstStyle>
            <a:lvl1pPr marL="48600" indent="0" algn="l">
              <a:buNone/>
              <a:defRPr sz="2400" b="1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EEC06016-80BC-492E-A6DD-CBED710935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2816142"/>
            <a:ext cx="5405036" cy="2425918"/>
          </a:xfrm>
        </p:spPr>
        <p:txBody>
          <a:bodyPr>
            <a:noAutofit/>
          </a:bodyPr>
          <a:lstStyle>
            <a:lvl1pPr marL="48600" indent="0" algn="l">
              <a:buNone/>
              <a:defRPr sz="22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335DFA59-129A-4CFB-936C-9FBBE6899DC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00925" y="1453534"/>
            <a:ext cx="3743325" cy="3783254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FFBF7F9F-0B81-40DA-97E2-3E201F956E84}"/>
              </a:ext>
            </a:extLst>
          </p:cNvPr>
          <p:cNvSpPr/>
          <p:nvPr userDrawn="1"/>
        </p:nvSpPr>
        <p:spPr>
          <a:xfrm>
            <a:off x="7239780" y="1314450"/>
            <a:ext cx="4080491" cy="4080491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AEC988C-96FE-4D9F-A724-5F6357BDC164}"/>
              </a:ext>
            </a:extLst>
          </p:cNvPr>
          <p:cNvSpPr txBox="1"/>
          <p:nvPr userDrawn="1"/>
        </p:nvSpPr>
        <p:spPr>
          <a:xfrm>
            <a:off x="744071" y="351988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chemeClr val="tx2"/>
                </a:solidFill>
                <a:latin typeface="+mj-lt"/>
              </a:rPr>
              <a:t>MEET THE FACILITATOR</a:t>
            </a:r>
            <a:endParaRPr lang="es-ES" sz="40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37DC9A3-B22E-4CC7-963B-7E19158CC0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2281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 Righ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A9011-6C8A-4005-830B-A137B17E4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6950" y="166254"/>
            <a:ext cx="5765800" cy="1662545"/>
          </a:xfrm>
          <a:noFill/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Marcador de contenido 3">
            <a:extLst>
              <a:ext uri="{FF2B5EF4-FFF2-40B4-BE49-F238E27FC236}">
                <a16:creationId xmlns:a16="http://schemas.microsoft.com/office/drawing/2014/main" id="{F0B96912-9C5A-4C6E-BA50-3EA5115913E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76950" y="2140743"/>
            <a:ext cx="5765800" cy="4405313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25" name="Marcador de posición de imagen 24">
            <a:extLst>
              <a:ext uri="{FF2B5EF4-FFF2-40B4-BE49-F238E27FC236}">
                <a16:creationId xmlns:a16="http://schemas.microsoft.com/office/drawing/2014/main" id="{742B1A68-3924-4834-B4F3-2E4C82840A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2"/>
            <a:ext cx="5967413" cy="6858001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67413" h="6858001">
                <a:moveTo>
                  <a:pt x="0" y="1"/>
                </a:moveTo>
                <a:lnTo>
                  <a:pt x="5393976" y="0"/>
                </a:lnTo>
                <a:lnTo>
                  <a:pt x="5967413" y="6858001"/>
                </a:lnTo>
                <a:lnTo>
                  <a:pt x="0" y="6858001"/>
                </a:lnTo>
                <a:lnTo>
                  <a:pt x="0" y="1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50066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Title+Subtitle+ Righ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A9011-6C8A-4005-830B-A137B17E4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6950" y="166254"/>
            <a:ext cx="5765800" cy="1662545"/>
          </a:xfrm>
          <a:noFill/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Marcador de contenido 3">
            <a:extLst>
              <a:ext uri="{FF2B5EF4-FFF2-40B4-BE49-F238E27FC236}">
                <a16:creationId xmlns:a16="http://schemas.microsoft.com/office/drawing/2014/main" id="{80DBF6A4-1DA7-4CE0-A924-C94EE23B6DA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76950" y="2734887"/>
            <a:ext cx="5835650" cy="3848476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8" name="Marcador de texto 6">
            <a:extLst>
              <a:ext uri="{FF2B5EF4-FFF2-40B4-BE49-F238E27FC236}">
                <a16:creationId xmlns:a16="http://schemas.microsoft.com/office/drawing/2014/main" id="{F425EFF4-8ADD-4DC9-A303-DAA794B151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76950" y="1956218"/>
            <a:ext cx="5835650" cy="65635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5" name="Marcador de posición de imagen 24">
            <a:extLst>
              <a:ext uri="{FF2B5EF4-FFF2-40B4-BE49-F238E27FC236}">
                <a16:creationId xmlns:a16="http://schemas.microsoft.com/office/drawing/2014/main" id="{9CDF3C61-247E-40F0-B55F-B42633C1F9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2"/>
            <a:ext cx="5967413" cy="6858001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67413" h="6858001">
                <a:moveTo>
                  <a:pt x="0" y="1"/>
                </a:moveTo>
                <a:lnTo>
                  <a:pt x="5393976" y="0"/>
                </a:lnTo>
                <a:lnTo>
                  <a:pt x="5967413" y="6858001"/>
                </a:lnTo>
                <a:lnTo>
                  <a:pt x="0" y="6858001"/>
                </a:lnTo>
                <a:lnTo>
                  <a:pt x="0" y="1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26400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 Lef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53AE166-16ED-4874-BD69-4FF39D0B34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168" y="166254"/>
            <a:ext cx="5765800" cy="1662545"/>
          </a:xfrm>
          <a:noFill/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arcador de contenido 3">
            <a:extLst>
              <a:ext uri="{FF2B5EF4-FFF2-40B4-BE49-F238E27FC236}">
                <a16:creationId xmlns:a16="http://schemas.microsoft.com/office/drawing/2014/main" id="{A9F26040-4135-4C19-9852-355D7581C4D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41168" y="2178050"/>
            <a:ext cx="5835650" cy="4405313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3" name="Marcador de posición de imagen 24">
            <a:extLst>
              <a:ext uri="{FF2B5EF4-FFF2-40B4-BE49-F238E27FC236}">
                <a16:creationId xmlns:a16="http://schemas.microsoft.com/office/drawing/2014/main" id="{9030932B-19F0-4E79-B31F-ABACAABC37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93589" y="-22304"/>
            <a:ext cx="5990971" cy="6891457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0971" h="6891457">
                <a:moveTo>
                  <a:pt x="635430" y="22305"/>
                </a:moveTo>
                <a:lnTo>
                  <a:pt x="5987259" y="0"/>
                </a:lnTo>
                <a:cubicBezTo>
                  <a:pt x="5982093" y="2291167"/>
                  <a:pt x="5994882" y="4600290"/>
                  <a:pt x="5989716" y="6891457"/>
                </a:cubicBezTo>
                <a:lnTo>
                  <a:pt x="0" y="6880305"/>
                </a:lnTo>
                <a:lnTo>
                  <a:pt x="635430" y="22305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2349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Title+Subtitle+ Lef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53AE166-16ED-4874-BD69-4FF39D0B34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18" y="166254"/>
            <a:ext cx="5835650" cy="1662545"/>
          </a:xfrm>
          <a:noFill/>
          <a:ln>
            <a:noFill/>
          </a:ln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arcador de contenido 3">
            <a:extLst>
              <a:ext uri="{FF2B5EF4-FFF2-40B4-BE49-F238E27FC236}">
                <a16:creationId xmlns:a16="http://schemas.microsoft.com/office/drawing/2014/main" id="{C652D710-8F4D-4812-9C2E-A347C194A47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95275" y="2734887"/>
            <a:ext cx="5835650" cy="3848476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9" name="Marcador de texto 6">
            <a:extLst>
              <a:ext uri="{FF2B5EF4-FFF2-40B4-BE49-F238E27FC236}">
                <a16:creationId xmlns:a16="http://schemas.microsoft.com/office/drawing/2014/main" id="{32EEE241-3B01-4133-A566-D28A785C66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71318" y="1956218"/>
            <a:ext cx="5835650" cy="65635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7" name="Marcador de posición de imagen 24">
            <a:extLst>
              <a:ext uri="{FF2B5EF4-FFF2-40B4-BE49-F238E27FC236}">
                <a16:creationId xmlns:a16="http://schemas.microsoft.com/office/drawing/2014/main" id="{69B62BB9-5A87-4AC3-A6E2-87E362169F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93589" y="-22304"/>
            <a:ext cx="5990971" cy="6891457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0971" h="6891457">
                <a:moveTo>
                  <a:pt x="635430" y="22305"/>
                </a:moveTo>
                <a:lnTo>
                  <a:pt x="5987259" y="0"/>
                </a:lnTo>
                <a:cubicBezTo>
                  <a:pt x="5982093" y="2291167"/>
                  <a:pt x="5994882" y="4600290"/>
                  <a:pt x="5989716" y="6891457"/>
                </a:cubicBezTo>
                <a:lnTo>
                  <a:pt x="0" y="6880305"/>
                </a:lnTo>
                <a:lnTo>
                  <a:pt x="635430" y="22305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78254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ext_Image_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elogramo 1">
            <a:extLst>
              <a:ext uri="{FF2B5EF4-FFF2-40B4-BE49-F238E27FC236}">
                <a16:creationId xmlns:a16="http://schemas.microsoft.com/office/drawing/2014/main" id="{412BB81D-3A2F-4D45-AFA0-C6D89AAB7B10}"/>
              </a:ext>
            </a:extLst>
          </p:cNvPr>
          <p:cNvSpPr/>
          <p:nvPr userDrawn="1"/>
        </p:nvSpPr>
        <p:spPr>
          <a:xfrm flipH="1">
            <a:off x="-1684341" y="4575695"/>
            <a:ext cx="6793733" cy="2282305"/>
          </a:xfrm>
          <a:prstGeom prst="parallelogram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C65D24EE-091B-4ECE-8BB5-BF86CE9347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4530433"/>
          </a:xfrm>
        </p:spPr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2890B9F-202A-4D5C-8B79-095DF022308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60156" y="4575695"/>
            <a:ext cx="6793733" cy="2078038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07EF29-013D-4DF1-AFF8-9AE69FF3AA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189" y="4718649"/>
            <a:ext cx="3079630" cy="193508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15753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Text_Image_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C65D24EE-091B-4ECE-8BB5-BF86CE9347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4530433"/>
          </a:xfrm>
        </p:spPr>
        <p:txBody>
          <a:bodyPr/>
          <a:lstStyle/>
          <a:p>
            <a:endParaRPr lang="es-E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8A66472-3E3F-46BB-9225-6FB6124564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189" y="4718649"/>
            <a:ext cx="3079630" cy="193508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2890B9F-202A-4D5C-8B79-095DF022308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752491" y="4718649"/>
            <a:ext cx="8301398" cy="1935084"/>
          </a:xfrm>
        </p:spPr>
        <p:txBody>
          <a:bodyPr anchor="ctr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45601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B136DAC-1F30-4A29-ABFA-2C098EB1D5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60732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467298F-4857-46C1-AF1F-33919A3FF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48612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Subtitle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Marcador de texto 6">
            <a:extLst>
              <a:ext uri="{FF2B5EF4-FFF2-40B4-BE49-F238E27FC236}">
                <a16:creationId xmlns:a16="http://schemas.microsoft.com/office/drawing/2014/main" id="{1CA92639-669C-41E4-B0AC-C2BD097F76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80789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rgbClr val="C00000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98298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+ Subtitle +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49D37ED9-F8A0-4D94-86DA-041FD9A493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80789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rgbClr val="C00000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EFFC34D-D279-4B36-8118-7869678279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43"/>
          <a:stretch/>
        </p:blipFill>
        <p:spPr>
          <a:xfrm>
            <a:off x="0" y="6571488"/>
            <a:ext cx="12192000" cy="3134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5774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C7A1D-8F91-4C5A-8FED-94BB597F76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400" y="210694"/>
            <a:ext cx="11328400" cy="981075"/>
          </a:xfrm>
        </p:spPr>
        <p:txBody>
          <a:bodyPr>
            <a:noAutofit/>
          </a:bodyPr>
          <a:lstStyle>
            <a:lvl1pPr algn="ctr">
              <a:defRPr/>
            </a:lvl1pPr>
          </a:lstStyle>
          <a:p>
            <a:r>
              <a:rPr lang="en-US" noProof="0"/>
              <a:t>MEET THE TEAM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CA6721C-C2FD-46D1-83F2-56B127B6A37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063" y="4629979"/>
            <a:ext cx="2900362" cy="495033"/>
          </a:xfrm>
        </p:spPr>
        <p:txBody>
          <a:bodyPr>
            <a:noAutofit/>
          </a:bodyPr>
          <a:lstStyle>
            <a:lvl1pPr marL="48600" indent="0" algn="ctr">
              <a:buNone/>
              <a:defRPr sz="2200" b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EEC06016-80BC-492E-A6DD-CBED710935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5481" y="5174101"/>
            <a:ext cx="2900362" cy="684212"/>
          </a:xfrm>
        </p:spPr>
        <p:txBody>
          <a:bodyPr>
            <a:noAutofit/>
          </a:bodyPr>
          <a:lstStyle>
            <a:lvl1pPr marL="48600" indent="0" algn="ct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39" name="Text Placeholder 35">
            <a:extLst>
              <a:ext uri="{FF2B5EF4-FFF2-40B4-BE49-F238E27FC236}">
                <a16:creationId xmlns:a16="http://schemas.microsoft.com/office/drawing/2014/main" id="{8F674247-9537-425A-BC94-80D551677A3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660333" y="5174101"/>
            <a:ext cx="2900362" cy="684212"/>
          </a:xfrm>
        </p:spPr>
        <p:txBody>
          <a:bodyPr>
            <a:noAutofit/>
          </a:bodyPr>
          <a:lstStyle>
            <a:lvl1pPr marL="48600" indent="0" algn="ct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41" name="Text Placeholder 35">
            <a:extLst>
              <a:ext uri="{FF2B5EF4-FFF2-40B4-BE49-F238E27FC236}">
                <a16:creationId xmlns:a16="http://schemas.microsoft.com/office/drawing/2014/main" id="{EC6014A8-1E0B-4750-A430-4DBC796B097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09436" y="5174101"/>
            <a:ext cx="2900362" cy="684212"/>
          </a:xfrm>
        </p:spPr>
        <p:txBody>
          <a:bodyPr>
            <a:noAutofit/>
          </a:bodyPr>
          <a:lstStyle>
            <a:lvl1pPr marL="48600" indent="0" algn="ct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0C408AF0-B9B9-4FBF-B893-DC53B82AA39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03544" y="1976314"/>
            <a:ext cx="2347399" cy="2373266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5" name="Marcador de posición de imagen 3">
            <a:extLst>
              <a:ext uri="{FF2B5EF4-FFF2-40B4-BE49-F238E27FC236}">
                <a16:creationId xmlns:a16="http://schemas.microsoft.com/office/drawing/2014/main" id="{DA117A88-040A-4761-BB56-93A0458474C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936814" y="1976314"/>
            <a:ext cx="2347399" cy="2373266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6" name="Marcador de posición de imagen 3">
            <a:extLst>
              <a:ext uri="{FF2B5EF4-FFF2-40B4-BE49-F238E27FC236}">
                <a16:creationId xmlns:a16="http://schemas.microsoft.com/office/drawing/2014/main" id="{8DFE197D-DA4A-424C-9391-845E5081F708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885917" y="1900124"/>
            <a:ext cx="2347399" cy="2373266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13" name="Text Placeholder 35">
            <a:extLst>
              <a:ext uri="{FF2B5EF4-FFF2-40B4-BE49-F238E27FC236}">
                <a16:creationId xmlns:a16="http://schemas.microsoft.com/office/drawing/2014/main" id="{58824CEB-126C-4E1D-9330-B8E6C10FA4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660333" y="4629978"/>
            <a:ext cx="2900362" cy="495033"/>
          </a:xfrm>
        </p:spPr>
        <p:txBody>
          <a:bodyPr>
            <a:noAutofit/>
          </a:bodyPr>
          <a:lstStyle>
            <a:lvl1pPr marL="48600" indent="0" algn="ctr">
              <a:buNone/>
              <a:defRPr sz="2200" b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14" name="Text Placeholder 35">
            <a:extLst>
              <a:ext uri="{FF2B5EF4-FFF2-40B4-BE49-F238E27FC236}">
                <a16:creationId xmlns:a16="http://schemas.microsoft.com/office/drawing/2014/main" id="{7D762268-EE11-4E4A-B3F3-1DA212D027B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609436" y="4629977"/>
            <a:ext cx="2900362" cy="495033"/>
          </a:xfrm>
        </p:spPr>
        <p:txBody>
          <a:bodyPr>
            <a:noAutofit/>
          </a:bodyPr>
          <a:lstStyle>
            <a:lvl1pPr marL="48600" indent="0" algn="ctr">
              <a:buNone/>
              <a:defRPr sz="2200" b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37AB4F06-41A8-41E4-A9F8-D73BDDC9832F}"/>
              </a:ext>
            </a:extLst>
          </p:cNvPr>
          <p:cNvSpPr/>
          <p:nvPr userDrawn="1"/>
        </p:nvSpPr>
        <p:spPr>
          <a:xfrm>
            <a:off x="788411" y="1879420"/>
            <a:ext cx="2594502" cy="259450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B7E25807-FA8A-43A3-B19A-423410858716}"/>
              </a:ext>
            </a:extLst>
          </p:cNvPr>
          <p:cNvSpPr/>
          <p:nvPr userDrawn="1"/>
        </p:nvSpPr>
        <p:spPr>
          <a:xfrm>
            <a:off x="4822227" y="1865696"/>
            <a:ext cx="2594502" cy="259450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D4A74790-FA70-45F8-9377-F709EBE39C99}"/>
              </a:ext>
            </a:extLst>
          </p:cNvPr>
          <p:cNvSpPr/>
          <p:nvPr userDrawn="1"/>
        </p:nvSpPr>
        <p:spPr>
          <a:xfrm>
            <a:off x="8762365" y="1789506"/>
            <a:ext cx="2594502" cy="259450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EEABEC4B-56BA-4C3D-939C-6F86A8B4EC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91881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9128845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CDCE7D7-E72E-4D2F-96F1-2CB9A3D5BC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rtlCol="0">
            <a:normAutofit/>
          </a:bodyPr>
          <a:lstStyle>
            <a:lvl1pPr>
              <a:defRPr lang="en-US">
                <a:noFill/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6503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CC26D13-39EB-4501-87DB-619960F43B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43"/>
          <a:stretch/>
        </p:blipFill>
        <p:spPr>
          <a:xfrm>
            <a:off x="0" y="6571488"/>
            <a:ext cx="12192000" cy="3134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6430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495930-77A5-4EB6-83D5-B809B06484B5}"/>
              </a:ext>
            </a:extLst>
          </p:cNvPr>
          <p:cNvSpPr/>
          <p:nvPr userDrawn="1"/>
        </p:nvSpPr>
        <p:spPr>
          <a:xfrm>
            <a:off x="1032991" y="1919567"/>
            <a:ext cx="10126009" cy="35268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 algn="ctr"/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137C56E-3467-4096-B0E9-B840634AA36C}"/>
              </a:ext>
            </a:extLst>
          </p:cNvPr>
          <p:cNvSpPr/>
          <p:nvPr userDrawn="1"/>
        </p:nvSpPr>
        <p:spPr>
          <a:xfrm>
            <a:off x="1936746" y="1384800"/>
            <a:ext cx="8318500" cy="6730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535412-55B4-4EA9-88A4-296DD299FBF8}"/>
              </a:ext>
            </a:extLst>
          </p:cNvPr>
          <p:cNvSpPr txBox="1"/>
          <p:nvPr userDrawn="1"/>
        </p:nvSpPr>
        <p:spPr>
          <a:xfrm>
            <a:off x="3055721" y="1411568"/>
            <a:ext cx="6080551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600" b="1" dirty="0">
                <a:solidFill>
                  <a:schemeClr val="bg1"/>
                </a:solidFill>
                <a:latin typeface="+mj-lt"/>
              </a:rPr>
              <a:t>DISCLAIMER</a:t>
            </a:r>
            <a:endParaRPr 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243FB61-1A45-4E3E-A915-7A6C4129DE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58895" y="2425699"/>
            <a:ext cx="9474200" cy="25146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Cras </a:t>
            </a:r>
            <a:r>
              <a:rPr lang="en-US" dirty="0" err="1"/>
              <a:t>turpis</a:t>
            </a:r>
            <a:r>
              <a:rPr lang="en-US" dirty="0"/>
              <a:t> magna, vestibulum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et, </a:t>
            </a:r>
            <a:r>
              <a:rPr lang="en-US" dirty="0" err="1"/>
              <a:t>consectetur</a:t>
            </a:r>
            <a:r>
              <a:rPr lang="en-US" dirty="0"/>
              <a:t> semper ligula. </a:t>
            </a:r>
            <a:r>
              <a:rPr lang="en-US" dirty="0" err="1"/>
              <a:t>Suspendisse</a:t>
            </a:r>
            <a:r>
              <a:rPr lang="en-US" dirty="0"/>
              <a:t> vel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. Duis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ultricies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vel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,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vel,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38624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08F11C54-3AF2-4BA3-9E04-90A1A8DAC3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" t="17183" r="3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C97D998-ED4B-4714-A7C3-777E37156325}"/>
              </a:ext>
            </a:extLst>
          </p:cNvPr>
          <p:cNvSpPr/>
          <p:nvPr userDrawn="1"/>
        </p:nvSpPr>
        <p:spPr>
          <a:xfrm>
            <a:off x="170269" y="4134245"/>
            <a:ext cx="184731" cy="2939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en-US" sz="18500" b="1" dirty="0">
              <a:solidFill>
                <a:prstClr val="white">
                  <a:alpha val="42000"/>
                </a:prstClr>
              </a:solidFill>
              <a:latin typeface="Raleway" panose="020B05030301010600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E185A45-9894-470D-8052-CB74D1BED8C1}"/>
              </a:ext>
            </a:extLst>
          </p:cNvPr>
          <p:cNvSpPr/>
          <p:nvPr userDrawn="1"/>
        </p:nvSpPr>
        <p:spPr>
          <a:xfrm>
            <a:off x="170269" y="1968657"/>
            <a:ext cx="184731" cy="2939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es-CO" sz="18500" b="1" dirty="0">
              <a:solidFill>
                <a:prstClr val="white">
                  <a:alpha val="42000"/>
                </a:prstClr>
              </a:solidFill>
              <a:latin typeface="Raleway" panose="020B0503030101060003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1672F63D-2A85-459E-A649-16B330D7F4CB}"/>
              </a:ext>
            </a:extLst>
          </p:cNvPr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2">
              <a:alpha val="8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E0A3E14-7A01-470B-8A44-5C705CAC15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09522" y="2940600"/>
            <a:ext cx="9772955" cy="976800"/>
          </a:xfrm>
        </p:spPr>
        <p:txBody>
          <a:bodyPr>
            <a:noAutofit/>
          </a:bodyPr>
          <a:lstStyle>
            <a:lvl1pPr algn="ctr">
              <a:buNone/>
              <a:defRPr sz="8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s-ES" dirty="0"/>
              <a:t>END OF WORKSHOP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29E8E710-659B-4D5F-A8CA-52DB3604F3E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44469" y="4654164"/>
            <a:ext cx="2581274" cy="9497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5587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Text+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485900"/>
            <a:ext cx="10515600" cy="454977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BDA266-9872-42C5-B3BD-858391E1E9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3AF14-4279-49D8-99EF-B1305A9F86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57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+ Sub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759644"/>
            <a:ext cx="10515600" cy="447490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Marcador de texto 6">
            <a:extLst>
              <a:ext uri="{FF2B5EF4-FFF2-40B4-BE49-F238E27FC236}">
                <a16:creationId xmlns:a16="http://schemas.microsoft.com/office/drawing/2014/main" id="{EB6CB003-386A-4DD9-8F72-91982C6C85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1025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8C94ED3-CBE0-4A70-89E7-4FE78073AA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283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Subtitle + Text+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759644"/>
            <a:ext cx="10515600" cy="447490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Marcador de texto 6">
            <a:extLst>
              <a:ext uri="{FF2B5EF4-FFF2-40B4-BE49-F238E27FC236}">
                <a16:creationId xmlns:a16="http://schemas.microsoft.com/office/drawing/2014/main" id="{EB6CB003-386A-4DD9-8F72-91982C6C85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1025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E887E62-A032-4718-9F76-2C2F9550FC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637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A7898B-97AB-47AE-9221-A903C876EFF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461247"/>
            <a:ext cx="5181600" cy="471571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29C4CEA-908D-4152-89FB-85A401107C8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461247"/>
            <a:ext cx="5181600" cy="471571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B69C39-EB1A-4194-BF78-685990FDE0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746499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A0AE411-7F67-4ECA-AF8C-8C6D81B8E9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5156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ags" Target="../tags/tag2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259959-3619-4BC6-B570-9DF954A55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30DAA-4A7B-4EA1-8536-E36523453A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0921C-A774-4867-B236-5EEB8BB8E1B6}" type="datetimeFigureOut">
              <a:rPr lang="en-US" smtClean="0"/>
              <a:t>4/3/2024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11800-16B6-4CF5-A8F3-8487D403B1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D35A50-7F95-4AFD-BA14-D42654257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776D8B5-FDA9-41E6-B1F5-5A904681E3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56"/>
    </p:custDataLst>
    <p:extLst>
      <p:ext uri="{BB962C8B-B14F-4D97-AF65-F5344CB8AC3E}">
        <p14:creationId xmlns:p14="http://schemas.microsoft.com/office/powerpoint/2010/main" val="357847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669" r:id="rId3"/>
    <p:sldLayoutId id="2147483714" r:id="rId4"/>
    <p:sldLayoutId id="2147483716" r:id="rId5"/>
    <p:sldLayoutId id="2147483675" r:id="rId6"/>
    <p:sldLayoutId id="2147483678" r:id="rId7"/>
    <p:sldLayoutId id="2147483702" r:id="rId8"/>
    <p:sldLayoutId id="2147483676" r:id="rId9"/>
    <p:sldLayoutId id="2147483677" r:id="rId10"/>
    <p:sldLayoutId id="2147483685" r:id="rId11"/>
    <p:sldLayoutId id="2147483660" r:id="rId12"/>
    <p:sldLayoutId id="2147483682" r:id="rId13"/>
    <p:sldLayoutId id="2147483661" r:id="rId14"/>
    <p:sldLayoutId id="2147483681" r:id="rId15"/>
    <p:sldLayoutId id="2147483696" r:id="rId16"/>
    <p:sldLayoutId id="2147483712" r:id="rId17"/>
    <p:sldLayoutId id="2147483733" r:id="rId18"/>
    <p:sldLayoutId id="2147483734" r:id="rId19"/>
    <p:sldLayoutId id="2147483729" r:id="rId20"/>
    <p:sldLayoutId id="2147483730" r:id="rId21"/>
    <p:sldLayoutId id="2147483713" r:id="rId22"/>
    <p:sldLayoutId id="2147483704" r:id="rId23"/>
    <p:sldLayoutId id="2147483720" r:id="rId24"/>
    <p:sldLayoutId id="2147483717" r:id="rId25"/>
    <p:sldLayoutId id="2147483719" r:id="rId26"/>
    <p:sldLayoutId id="2147483727" r:id="rId27"/>
    <p:sldLayoutId id="2147483728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18" r:id="rId35"/>
    <p:sldLayoutId id="2147483705" r:id="rId36"/>
    <p:sldLayoutId id="2147483708" r:id="rId37"/>
    <p:sldLayoutId id="2147483706" r:id="rId38"/>
    <p:sldLayoutId id="2147483709" r:id="rId39"/>
    <p:sldLayoutId id="2147483662" r:id="rId40"/>
    <p:sldLayoutId id="2147483689" r:id="rId41"/>
    <p:sldLayoutId id="2147483691" r:id="rId42"/>
    <p:sldLayoutId id="2147483663" r:id="rId43"/>
    <p:sldLayoutId id="2147483679" r:id="rId44"/>
    <p:sldLayoutId id="2147483707" r:id="rId45"/>
    <p:sldLayoutId id="2147483666" r:id="rId46"/>
    <p:sldLayoutId id="2147483684" r:id="rId47"/>
    <p:sldLayoutId id="2147483693" r:id="rId48"/>
    <p:sldLayoutId id="2147483694" r:id="rId49"/>
    <p:sldLayoutId id="2147483683" r:id="rId50"/>
    <p:sldLayoutId id="2147483667" r:id="rId51"/>
    <p:sldLayoutId id="2147483655" r:id="rId52"/>
    <p:sldLayoutId id="2147483672" r:id="rId53"/>
    <p:sldLayoutId id="2147483715" r:id="rId5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2"/>
          </a:solidFill>
          <a:latin typeface="+mj-lt"/>
          <a:ea typeface="+mj-ea"/>
          <a:cs typeface="Lato" panose="020F050202020403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2"/>
        </a:buClr>
        <a:buSzPct val="80000"/>
        <a:buFont typeface="Arial" panose="020B0604020202020204" pitchFamily="34" charset="0"/>
        <a:buChar char="•"/>
        <a:defRPr lang="en-US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61988" indent="-324000" algn="l" defTabSz="3600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2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481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4053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8625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svg"/><Relationship Id="rId18" Type="http://schemas.openxmlformats.org/officeDocument/2006/relationships/image" Target="../media/image4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5.svg"/><Relationship Id="rId12" Type="http://schemas.openxmlformats.org/officeDocument/2006/relationships/image" Target="../media/image40.png"/><Relationship Id="rId17" Type="http://schemas.openxmlformats.org/officeDocument/2006/relationships/image" Target="../media/image45.svg"/><Relationship Id="rId2" Type="http://schemas.openxmlformats.org/officeDocument/2006/relationships/slideLayout" Target="../slideLayouts/slideLayout47.xml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1" Type="http://schemas.openxmlformats.org/officeDocument/2006/relationships/tags" Target="../tags/tag57.xml"/><Relationship Id="rId6" Type="http://schemas.openxmlformats.org/officeDocument/2006/relationships/image" Target="../media/image34.png"/><Relationship Id="rId11" Type="http://schemas.openxmlformats.org/officeDocument/2006/relationships/image" Target="../media/image39.svg"/><Relationship Id="rId5" Type="http://schemas.openxmlformats.org/officeDocument/2006/relationships/image" Target="../media/image33.svg"/><Relationship Id="rId15" Type="http://schemas.openxmlformats.org/officeDocument/2006/relationships/image" Target="../media/image43.svg"/><Relationship Id="rId10" Type="http://schemas.openxmlformats.org/officeDocument/2006/relationships/image" Target="../media/image38.png"/><Relationship Id="rId19" Type="http://schemas.openxmlformats.org/officeDocument/2006/relationships/image" Target="../media/image47.svg"/><Relationship Id="rId4" Type="http://schemas.openxmlformats.org/officeDocument/2006/relationships/image" Target="../media/image32.png"/><Relationship Id="rId9" Type="http://schemas.openxmlformats.org/officeDocument/2006/relationships/image" Target="../media/image37.svg"/><Relationship Id="rId14" Type="http://schemas.openxmlformats.org/officeDocument/2006/relationships/image" Target="../media/image4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6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6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6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7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5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7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7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7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6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82.xml"/><Relationship Id="rId5" Type="http://schemas.openxmlformats.org/officeDocument/2006/relationships/image" Target="../media/image62.svg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8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9.xml"/><Relationship Id="rId4" Type="http://schemas.openxmlformats.org/officeDocument/2006/relationships/image" Target="../media/image49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8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4" Type="http://schemas.openxmlformats.org/officeDocument/2006/relationships/image" Target="../media/image63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9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9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9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9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9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9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Relationship Id="rId4" Type="http://schemas.openxmlformats.org/officeDocument/2006/relationships/image" Target="../media/image5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4.svg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65.xml"/><Relationship Id="rId6" Type="http://schemas.openxmlformats.org/officeDocument/2006/relationships/image" Target="../media/image53.png"/><Relationship Id="rId11" Type="http://schemas.openxmlformats.org/officeDocument/2006/relationships/image" Target="../media/image58.svg"/><Relationship Id="rId5" Type="http://schemas.openxmlformats.org/officeDocument/2006/relationships/image" Target="../media/image52.sv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02A5F-BBE1-4AF6-955B-B19DA5E95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57" y="365125"/>
            <a:ext cx="10675343" cy="1325563"/>
          </a:xfrm>
        </p:spPr>
        <p:txBody>
          <a:bodyPr/>
          <a:lstStyle/>
          <a:p>
            <a:r>
              <a:rPr lang="fr-FR"/>
              <a:t>Légende du diaporama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8F2B6D3-4445-4375-B7A2-0C6B68F46F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091590"/>
              </p:ext>
            </p:extLst>
          </p:nvPr>
        </p:nvGraphicFramePr>
        <p:xfrm>
          <a:off x="678457" y="1441790"/>
          <a:ext cx="10990512" cy="52348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05238">
                  <a:extLst>
                    <a:ext uri="{9D8B030D-6E8A-4147-A177-3AD203B41FA5}">
                      <a16:colId xmlns:a16="http://schemas.microsoft.com/office/drawing/2014/main" val="2656209398"/>
                    </a:ext>
                  </a:extLst>
                </a:gridCol>
                <a:gridCol w="4014475">
                  <a:extLst>
                    <a:ext uri="{9D8B030D-6E8A-4147-A177-3AD203B41FA5}">
                      <a16:colId xmlns:a16="http://schemas.microsoft.com/office/drawing/2014/main" val="3940816169"/>
                    </a:ext>
                  </a:extLst>
                </a:gridCol>
                <a:gridCol w="1162045">
                  <a:extLst>
                    <a:ext uri="{9D8B030D-6E8A-4147-A177-3AD203B41FA5}">
                      <a16:colId xmlns:a16="http://schemas.microsoft.com/office/drawing/2014/main" val="3680379651"/>
                    </a:ext>
                  </a:extLst>
                </a:gridCol>
                <a:gridCol w="4608754">
                  <a:extLst>
                    <a:ext uri="{9D8B030D-6E8A-4147-A177-3AD203B41FA5}">
                      <a16:colId xmlns:a16="http://schemas.microsoft.com/office/drawing/2014/main" val="84058152"/>
                    </a:ext>
                  </a:extLst>
                </a:gridCol>
              </a:tblGrid>
              <a:tr h="456321">
                <a:tc>
                  <a:txBody>
                    <a:bodyPr/>
                    <a:lstStyle/>
                    <a:p>
                      <a:pPr algn="ctr"/>
                      <a:r>
                        <a:rPr lang="fr-FR" b="0"/>
                        <a:t>SYMBOLE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/>
                        <a:t>SIGNIFICATION</a:t>
                      </a:r>
                    </a:p>
                  </a:txBody>
                  <a:tcPr marL="180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u="none" strike="noStrike" cap="none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uLnTx/>
                          <a:uFillTx/>
                        </a:rPr>
                        <a:t>SYMBOLE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u="none" strike="noStrike" cap="none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uLnTx/>
                          <a:uFillTx/>
                        </a:rPr>
                        <a:t>SIGNIFICATION</a:t>
                      </a:r>
                    </a:p>
                  </a:txBody>
                  <a:tcPr marL="180000"/>
                </a:tc>
                <a:extLst>
                  <a:ext uri="{0D108BD9-81ED-4DB2-BD59-A6C34878D82A}">
                    <a16:rowId xmlns:a16="http://schemas.microsoft.com/office/drawing/2014/main" val="3163179460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/>
                        <a:t>Discussion en groupe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2200"/>
                        <a:t>Sondage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1771519164"/>
                  </a:ext>
                </a:extLst>
              </a:tr>
              <a:tr h="9183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/>
                        <a:t>Activité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2200"/>
                        <a:t>Activité en groupe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3134575137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/>
                        <a:t>Activité en petits groupes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/>
                        <a:t>Estimations de temps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2318717382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/>
                        <a:t>Quiz de vérification de la compréhension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/>
                        <a:t>Diapositive animée / Fin de l'animation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3145482142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/>
                        <a:t>Ressources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200" dirty="0"/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1878634419"/>
                  </a:ext>
                </a:extLst>
              </a:tr>
            </a:tbl>
          </a:graphicData>
        </a:graphic>
      </p:graphicFrame>
      <p:pic>
        <p:nvPicPr>
          <p:cNvPr id="9" name="Gráfico 8">
            <a:extLst>
              <a:ext uri="{FF2B5EF4-FFF2-40B4-BE49-F238E27FC236}">
                <a16:creationId xmlns:a16="http://schemas.microsoft.com/office/drawing/2014/main" id="{04ED7544-2E02-434A-90F7-F091FC05B3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8417" y="1933606"/>
            <a:ext cx="842400" cy="84240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BABAFABB-A976-404B-98D5-684D8F03B5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8417" y="2855764"/>
            <a:ext cx="842400" cy="842400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6FB6AFA8-6D86-41FE-8364-9A9F1EF6FB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8417" y="3753041"/>
            <a:ext cx="842400" cy="842400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89E62318-863F-49D5-A2C2-3C6A0756E7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68417" y="4664899"/>
            <a:ext cx="842400" cy="842400"/>
          </a:xfrm>
          <a:prstGeom prst="rect">
            <a:avLst/>
          </a:prstGeom>
        </p:spPr>
      </p:pic>
      <p:pic>
        <p:nvPicPr>
          <p:cNvPr id="17" name="Gráfico 16">
            <a:extLst>
              <a:ext uri="{FF2B5EF4-FFF2-40B4-BE49-F238E27FC236}">
                <a16:creationId xmlns:a16="http://schemas.microsoft.com/office/drawing/2014/main" id="{CDA8719A-AE63-488C-AF3D-5A30C133336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047659" y="1925030"/>
            <a:ext cx="843457" cy="843457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6C7CE109-F8FD-49D9-83BC-202240DB734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68417" y="5592489"/>
            <a:ext cx="842400" cy="8424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993EBB6C-81EF-438B-BBC9-865F8A76C41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096000" y="3767492"/>
            <a:ext cx="843457" cy="843457"/>
          </a:xfrm>
          <a:prstGeom prst="rect">
            <a:avLst/>
          </a:prstGeom>
        </p:spPr>
      </p:pic>
      <p:pic>
        <p:nvPicPr>
          <p:cNvPr id="25" name="Gráfico 24">
            <a:extLst>
              <a:ext uri="{FF2B5EF4-FFF2-40B4-BE49-F238E27FC236}">
                <a16:creationId xmlns:a16="http://schemas.microsoft.com/office/drawing/2014/main" id="{9838F159-EFE3-4AEC-A700-474DD8D4A4B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095999" y="4697169"/>
            <a:ext cx="843458" cy="84345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C06F7BC-4ECB-47C7-BDA7-65053522239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366" y="2706082"/>
            <a:ext cx="1154723" cy="1154723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5369AE8-66D4-43CA-9BFE-B5B9579B053C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1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3143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A2C4256-F39A-4148-A200-0909FC006A0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Réfléchissez à des façons de démontrer les éléments suivants dans vos interventions :</a:t>
            </a:r>
          </a:p>
          <a:p>
            <a:pPr lvl="1"/>
            <a:r>
              <a:rPr lang="fr-FR"/>
              <a:t>Respect</a:t>
            </a:r>
          </a:p>
          <a:p>
            <a:pPr lvl="1"/>
            <a:r>
              <a:rPr lang="fr-FR"/>
              <a:t>Reddition de comptes</a:t>
            </a:r>
          </a:p>
          <a:p>
            <a:pPr lvl="1"/>
            <a:r>
              <a:rPr lang="fr-FR"/>
              <a:t>Impartialité</a:t>
            </a:r>
          </a:p>
          <a:p>
            <a:pPr lvl="1"/>
            <a:r>
              <a:rPr lang="fr-FR"/>
              <a:t>Transparence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D5F7F-3554-4223-A9EA-5DB8E8C0687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Principes « RAFT »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F09BBAC-E377-4AA4-90CB-A6E13270D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10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3562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57DF73-FDCF-41E4-944E-8FB8A0C4F08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Répartissez-vous en petits groupes (3-4)</a:t>
            </a:r>
          </a:p>
          <a:p>
            <a:r>
              <a:rPr lang="fr-FR"/>
              <a:t>Discutez de ce qui vous connecte ou vous divise de :</a:t>
            </a:r>
          </a:p>
          <a:p>
            <a:pPr lvl="1"/>
            <a:r>
              <a:rPr lang="fr-FR"/>
              <a:t>Votre famille</a:t>
            </a:r>
          </a:p>
          <a:p>
            <a:pPr lvl="1"/>
            <a:r>
              <a:rPr lang="fr-FR"/>
              <a:t>Vos voisins</a:t>
            </a:r>
          </a:p>
          <a:p>
            <a:pPr lvl="1"/>
            <a:r>
              <a:rPr lang="fr-FR"/>
              <a:t>Votre région</a:t>
            </a:r>
          </a:p>
          <a:p>
            <a:pPr lvl="1"/>
            <a:r>
              <a:rPr lang="fr-FR"/>
              <a:t>Votre pays</a:t>
            </a:r>
          </a:p>
          <a:p>
            <a:r>
              <a:rPr lang="fr-FR"/>
              <a:t>Rejoindre, partager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3AD23D-453D-41D2-B7F7-D622FF64E64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Connecteurs et diviseurs personnels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33B07C6-D168-48DE-9D13-8C82805922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11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5138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57DF73-FDCF-41E4-944E-8FB8A0C4F08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Restez avec votre groupe</a:t>
            </a:r>
          </a:p>
          <a:p>
            <a:r>
              <a:rPr lang="fr-FR"/>
              <a:t>Trouvez le document </a:t>
            </a:r>
            <a:r>
              <a:rPr lang="fr-FR" i="1"/>
              <a:t>Analyse rapide des connecteurs et des diviseurs</a:t>
            </a:r>
            <a:r>
              <a:rPr lang="fr-FR"/>
              <a:t> dans la Boîte à outils</a:t>
            </a:r>
          </a:p>
          <a:p>
            <a:pPr lvl="1"/>
            <a:r>
              <a:rPr lang="fr-FR"/>
              <a:t>Dressez la liste des groupes dans votre région d'implémentation.</a:t>
            </a:r>
          </a:p>
          <a:p>
            <a:pPr lvl="1"/>
            <a:r>
              <a:rPr lang="fr-FR"/>
              <a:t>Identifiez les principaux diviseurs et connecteurs</a:t>
            </a:r>
          </a:p>
          <a:p>
            <a:pPr lvl="1"/>
            <a:r>
              <a:rPr lang="fr-FR"/>
              <a:t>Cartographiez les groupes, les diviseurs et les connecteurs sur votre fiche de travail</a:t>
            </a:r>
          </a:p>
          <a:p>
            <a:r>
              <a:rPr lang="fr-FR"/>
              <a:t>Rejoindre, partager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3AD23D-453D-41D2-B7F7-D622FF64E64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Analyse des connecteurs et des diviseurs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BB981CE-C5EA-4547-AF0C-40CD3B5E9E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0713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Comment pourriez-vous intégrer l'analyse des conflits dans vos futures interventions ?</a:t>
            </a:r>
          </a:p>
          <a:p>
            <a:r>
              <a:rPr lang="fr-FR"/>
              <a:t>Sur quels aspects de l'analyse des conflits avez-vous encore des questions ?</a:t>
            </a:r>
          </a:p>
          <a:p>
            <a:r>
              <a:rPr lang="fr-FR"/>
              <a:t>Vous sentez-vous capable de transmettre ces stratégies à vos collègues 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Débriefing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8E5EF41-AD37-4C83-B41D-3D65B63392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13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2282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11055-B63E-417F-93CD-0B5145B0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Fin de la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2620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144B6D5-A117-4B09-8A52-62EE1D7C6A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93" r="20793"/>
          <a:stretch/>
        </p:blipFill>
        <p:spPr/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93FFBAB-BA13-484D-9DAD-7BC34D0499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/>
              <a:t>Être à l'écoute de la communauté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12713BC-34D6-497D-9011-060BF1E18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Créer des interventions sensibles aux conflits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CBCAB7-A14C-4D89-B2DF-519933BB70B1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15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51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E6226B-A47D-45CE-BC85-0313DA07418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/>
              <a:t>Comment avez-vous réussi avec les actions à entreprendre ?</a:t>
            </a:r>
          </a:p>
          <a:p>
            <a:r>
              <a:rPr lang="fr-FR"/>
              <a:t>Déterminer l'objectif d'une entrevue/d'un groupe de discussion</a:t>
            </a:r>
          </a:p>
          <a:p>
            <a:r>
              <a:rPr lang="fr-FR"/>
              <a:t>Dresser une liste des personnes qui parler </a:t>
            </a:r>
          </a:p>
          <a:p>
            <a:r>
              <a:rPr lang="fr-FR"/>
              <a:t>Élaborer une série de questions</a:t>
            </a:r>
          </a:p>
          <a:p>
            <a:r>
              <a:rPr lang="fr-FR"/>
              <a:t>Organiser la session d'entrevue (si applicable dans la phase actuelle de l'intervention).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927C9C-B561-455A-9812-404F1FCF8B9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Actions à entreprendre pour mener des entrevues et des groupes de discussion avec les membres de la communauté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1E45CB1-F120-471D-8161-45EE84726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16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86641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Avez-vous déjà partagé quelque chose de personnel avec un ami pour vous rendre compte qu'il ne vous écoutait pas vraiment ? </a:t>
            </a:r>
          </a:p>
          <a:p>
            <a:r>
              <a:rPr lang="fr-FR"/>
              <a:t>Comment pouviez-vous dire qu'ils n'écoutaient pas ? Qu'avez-vous ressenti 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Mauvaise écoute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03911B-9EC0-476C-8C8F-F9082CCE5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17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39841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9176B6-DAC8-4CA1-9F0B-6DD3B7BDC03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Deux volontaires</a:t>
            </a:r>
          </a:p>
          <a:p>
            <a:r>
              <a:rPr lang="fr-FR"/>
              <a:t>La personne A parlera de quelqu'un qui est important pour elle</a:t>
            </a:r>
          </a:p>
          <a:p>
            <a:pPr lvl="1"/>
            <a:r>
              <a:rPr lang="fr-FR"/>
              <a:t>Un membre de la famille, un héros personnel, un ami</a:t>
            </a:r>
          </a:p>
          <a:p>
            <a:r>
              <a:rPr lang="fr-FR"/>
              <a:t>La personne B fera preuve d'une mauvaise écoute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CE795D-0EBB-4397-B204-893C38A3019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Mauvaise écoute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034683D-FFF7-4E4D-A19F-69E27966BF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18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3136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FB7CA7-FD90-4B7C-BE29-29558D0F95D2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Comment pouvez-vous savoir quand quelqu'un vous écoute vraiment ?</a:t>
            </a:r>
          </a:p>
          <a:p>
            <a:r>
              <a:rPr lang="fr-FR"/>
              <a:t>Qu'est-ce que ça fait d'être écouté 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862C6E-B406-48B4-B652-6ED09F0998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Écoute active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51F450-BE8C-4A2F-94F0-3FCCB3C4F1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19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8095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05C1E-29C0-4A00-BD94-3F95C3E1DBD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fr-FR"/>
              <a:t>Ce cours est composé de quatre rubriques :</a:t>
            </a:r>
          </a:p>
          <a:p>
            <a:pPr lvl="1"/>
            <a:r>
              <a:rPr lang="fr-FR"/>
              <a:t>Analyse du conflit</a:t>
            </a:r>
          </a:p>
          <a:p>
            <a:pPr lvl="1"/>
            <a:r>
              <a:rPr lang="fr-FR"/>
              <a:t>Être à l'écoute de la communauté</a:t>
            </a:r>
          </a:p>
          <a:p>
            <a:pPr lvl="1"/>
            <a:r>
              <a:rPr lang="fr-FR"/>
              <a:t>Évaluation de l'impact</a:t>
            </a:r>
          </a:p>
          <a:p>
            <a:pPr lvl="1"/>
            <a:r>
              <a:rPr lang="fr-FR"/>
              <a:t>Appliquer les principes de sensibilité aux conflits</a:t>
            </a:r>
          </a:p>
          <a:p>
            <a:r>
              <a:rPr lang="fr-FR"/>
              <a:t>Idéalement, pour chaque rubrique, les participants devraient :</a:t>
            </a:r>
          </a:p>
          <a:p>
            <a:pPr lvl="1"/>
            <a:r>
              <a:rPr lang="fr-FR"/>
              <a:t>Compléter individuellement le module d'apprentissage en ligne</a:t>
            </a:r>
          </a:p>
          <a:p>
            <a:pPr lvl="1"/>
            <a:r>
              <a:rPr lang="fr-FR"/>
              <a:t>Effectuer les actions à entreprendre à la fin de l'apprentissage en ligne</a:t>
            </a:r>
          </a:p>
          <a:p>
            <a:pPr lvl="1"/>
            <a:r>
              <a:rPr lang="fr-FR"/>
              <a:t>Se réunir pour une session de formation dirigée par un instructeur</a:t>
            </a:r>
          </a:p>
          <a:p>
            <a:pPr lvl="1"/>
            <a:r>
              <a:rPr lang="fr-FR"/>
              <a:t>Répétez la procédure pour la rubrique suivante</a:t>
            </a:r>
          </a:p>
          <a:p>
            <a:r>
              <a:rPr lang="fr-FR"/>
              <a:t>Alternativement, les participants peuvent suivre tous les modules d'apprentissage en ligne à l'avance, puis participer à une formation dirigée par un instructeur couvrant toutes les rubriques dans le cadre d'un atelier de travail unique.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DA0872-9C80-4A9E-8A9B-CEB1BE6AD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Notes pour l'animateur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1C85630-2A8C-42EB-8B5E-CAA659AF33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9844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E6E305-7481-4E03-8BA8-3498B1B2F8F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Trouvez un partenaire</a:t>
            </a:r>
          </a:p>
          <a:p>
            <a:r>
              <a:rPr lang="fr-FR"/>
              <a:t>Décidez qui sera la personne A et la personne B</a:t>
            </a:r>
          </a:p>
          <a:p>
            <a:r>
              <a:rPr lang="fr-FR"/>
              <a:t>La personne A parlera d'un moment important de sa vie</a:t>
            </a:r>
          </a:p>
          <a:p>
            <a:pPr lvl="1"/>
            <a:r>
              <a:rPr lang="fr-FR"/>
              <a:t>L’obtention d'un diplôme, une étape importante, la naissance d'un enfant</a:t>
            </a:r>
          </a:p>
          <a:p>
            <a:r>
              <a:rPr lang="fr-FR"/>
              <a:t>La personne B fera preuve d'une écoute active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28E783-ED92-4D57-9EAB-0D462F28374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Écoute active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7E50FA3-92FF-4F3A-B4F9-451188039B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20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95901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Comment pourriez-vous intégrer l'écoute active dans votre travail avec la communauté ?</a:t>
            </a:r>
          </a:p>
          <a:p>
            <a:r>
              <a:rPr lang="fr-FR"/>
              <a:t>Sur quels aspects de l'organisation d'entrevues/groupes de discussion avec la communauté avez-vous encore des questions ?</a:t>
            </a:r>
          </a:p>
          <a:p>
            <a:r>
              <a:rPr lang="fr-FR"/>
              <a:t>Vous sentez-vous capable de transmettre ces stratégies à votre équipe et à vos collègues 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Débriefing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92EE77B-9968-4514-A3CB-341E27603F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21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91851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11055-B63E-417F-93CD-0B5145B0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Fin de la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08310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144B6D5-A117-4B09-8A52-62EE1D7C6A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3" r="17013"/>
          <a:stretch/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C34B87-7C61-4F3A-8E46-B46B2C218F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/>
              <a:t>Évaluation de l'impact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12713BC-34D6-497D-9011-060BF1E18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Créer des interventions sensibles aux conflits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7A647A-7B22-40E0-8E68-73847AC80979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23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81879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E6226B-A47D-45CE-BC85-0313DA07418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/>
              <a:t>Comment avez-vous réussi avec les actions à entreprendre ?</a:t>
            </a:r>
          </a:p>
          <a:p>
            <a:r>
              <a:rPr lang="fr-FR"/>
              <a:t>Remplir le </a:t>
            </a:r>
            <a:r>
              <a:rPr lang="fr-FR" i="1"/>
              <a:t>Modèle d'évaluation</a:t>
            </a:r>
            <a:r>
              <a:rPr lang="fr-FR"/>
              <a:t> pour votre propre intervention</a:t>
            </a:r>
          </a:p>
          <a:p>
            <a:r>
              <a:rPr lang="fr-FR"/>
              <a:t>Remplir la </a:t>
            </a:r>
            <a:r>
              <a:rPr lang="fr-FR" i="1"/>
              <a:t>Matrice de risques</a:t>
            </a:r>
            <a:r>
              <a:rPr lang="fr-FR"/>
              <a:t> au mieux de vos capacités</a:t>
            </a:r>
          </a:p>
          <a:p>
            <a:r>
              <a:rPr lang="fr-FR"/>
              <a:t>Dresser la liste des mesures concrètes que vous pouvez prendre pour atténuer les risques </a:t>
            </a:r>
          </a:p>
          <a:p>
            <a:r>
              <a:rPr lang="fr-FR"/>
              <a:t>Partager vos Informations avec un collègue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927C9C-B561-455A-9812-404F1FCF8B9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Actions à entreprendre pour l’évaluation de l'impact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6D20A3E-706F-42F1-BA2C-4E8C551B98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24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98374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57241A-71DB-4953-89D6-5E15212E2D9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Imaginons un scénario…</a:t>
            </a:r>
          </a:p>
          <a:p>
            <a:r>
              <a:rPr lang="fr-FR"/>
              <a:t>L'objectif est de proposer autant d'options d'adaptation que possible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73661D-C92C-475F-97C8-8F7D327D90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Générer des adaptations 1 sur 2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94783D0-DA63-4EFC-A1DE-107EFD8316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52710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86F4FB6-87BE-47BF-A31F-42BA5904C7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E5D052B3-6232-40A7-8D36-5C9BE76915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5870" b="4223"/>
          <a:stretch/>
        </p:blipFill>
        <p:spPr>
          <a:xfrm>
            <a:off x="-207818" y="-20782"/>
            <a:ext cx="12706393" cy="6903162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ED0A6C-D6DE-426A-ACAD-386F1574320F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26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6796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9DE62-13F9-4381-937B-0BDDFBA8689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Lesquelles de ces options sont viables ? Pourquoi ?</a:t>
            </a:r>
          </a:p>
          <a:p>
            <a:r>
              <a:rPr lang="fr-FR"/>
              <a:t>Quel est l'intérêt de générer autant d'adaptations que possible si toutes ne fonctionneront pas ?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CC60A6-077F-4C6A-97B6-C5E3BB63BD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Générer des adaptations 2 sur 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4EA6C3-AE14-4FF7-9DD0-0C2E76CCA6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27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96245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45B83DD-F630-4B20-8877-4668284F6A38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Travailler en groupe de 3-4 personnes</a:t>
            </a:r>
          </a:p>
          <a:p>
            <a:pPr lvl="1"/>
            <a:r>
              <a:rPr lang="fr-FR"/>
              <a:t>Si possible, travaillez avec des collègues impliqués dans les mêmes interventions</a:t>
            </a:r>
          </a:p>
          <a:p>
            <a:r>
              <a:rPr lang="fr-FR"/>
              <a:t>Discutez des risques possibles de votre intervention</a:t>
            </a:r>
          </a:p>
          <a:p>
            <a:r>
              <a:rPr lang="fr-FR"/>
              <a:t>Générer au moins 5 adaptations pour améliorer les résultats</a:t>
            </a:r>
          </a:p>
          <a:p>
            <a:r>
              <a:rPr lang="fr-FR"/>
              <a:t>Sélectionnez-en 1 ou 2 qui sont viables</a:t>
            </a:r>
          </a:p>
          <a:p>
            <a:r>
              <a:rPr lang="fr-FR"/>
              <a:t>Rejoignez et partagez avec le groupe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B4D0A6-7FF9-4567-BD5F-45D8C16607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Générer des adaptations pour votre intervention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A599D71-4264-498B-AC81-357F8BD553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28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7889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Comment pourriez-vous intégrer ces activités dans votre travail ?</a:t>
            </a:r>
          </a:p>
          <a:p>
            <a:r>
              <a:rPr lang="fr-FR"/>
              <a:t>Sur quels aspects de l'évaluation de l'impact et de la génération d'adaptations avez-vous encore des questions ?</a:t>
            </a:r>
          </a:p>
          <a:p>
            <a:r>
              <a:rPr lang="fr-FR"/>
              <a:t>Vous sentez-vous capable de transmettre ces stratégies à votre équipe et à vos collègues 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Débriefing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AF0DA10-8E7E-4FCB-85DD-DDC5D35747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29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1523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E1D80FC-FA91-4597-BBBE-1B9281136C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>
                <a:highlight>
                  <a:srgbClr val="FFFF00"/>
                </a:highlight>
              </a:rPr>
              <a:t>NOM ICI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3AFE3F-CA74-4284-87D7-D4BE263EC8C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391500" indent="-342900">
              <a:buFont typeface="Arial" panose="020B0604020202020204" pitchFamily="34" charset="0"/>
              <a:buChar char="•"/>
            </a:pPr>
            <a:r>
              <a:rPr lang="fr-FR" dirty="0">
                <a:highlight>
                  <a:srgbClr val="FFFF00"/>
                </a:highlight>
              </a:rPr>
              <a:t>Coordonnées professionnelles</a:t>
            </a:r>
          </a:p>
          <a:p>
            <a:pPr marL="391500" indent="-342900">
              <a:buFont typeface="Arial" panose="020B0604020202020204" pitchFamily="34" charset="0"/>
              <a:buChar char="•"/>
            </a:pPr>
            <a:r>
              <a:rPr lang="fr-FR" dirty="0">
                <a:highlight>
                  <a:srgbClr val="FFFF00"/>
                </a:highlight>
              </a:rPr>
              <a:t>Coordonnées personnelles</a:t>
            </a:r>
          </a:p>
        </p:txBody>
      </p:sp>
      <p:pic>
        <p:nvPicPr>
          <p:cNvPr id="6" name="Picture Placeholder 5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D689E2AF-8D96-485E-AB2C-FCF04DE2E5E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4" r="17024"/>
          <a:stretch>
            <a:fillRect/>
          </a:stretch>
        </p:blipFill>
        <p:spPr/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152CA3D-701D-45A9-92EB-58CF302471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3D61434E-3AC1-4A30-E1B2-8C9739C687F9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694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Lato" panose="020F0502020204030203" pitchFamily="34" charset="0"/>
              </a:defRPr>
            </a:lvl1pPr>
          </a:lstStyle>
          <a:p>
            <a:r>
              <a:rPr lang="fr-FR" dirty="0"/>
              <a:t>Rencontrer l’animateur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58284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11055-B63E-417F-93CD-0B5145B0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Fin de la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53637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144B6D5-A117-4B09-8A52-62EE1D7C6A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" t="370" r="40612" b="-370"/>
          <a:stretch/>
        </p:blipFill>
        <p:spPr>
          <a:xfrm>
            <a:off x="6183629" y="-27998"/>
            <a:ext cx="6080141" cy="6911542"/>
          </a:xfr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C8BF909-390A-4BD4-BC49-4091274B72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/>
              <a:t>Appliquer les principes de sensibilité aux conflits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12713BC-34D6-497D-9011-060BF1E18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Créer des interventions sensibles aux conflits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09D110C-959F-42C0-820A-63AD576E745D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31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88173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311738-ED79-4967-A953-A4996CD987D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/>
              <a:t>Comment avez-vous réussi avec les actions à entreprendre ?</a:t>
            </a:r>
          </a:p>
          <a:p>
            <a:r>
              <a:rPr lang="fr-FR"/>
              <a:t>Renseignez-vous sur la politique de signalement de votre organisation</a:t>
            </a:r>
          </a:p>
          <a:p>
            <a:r>
              <a:rPr lang="fr-FR"/>
              <a:t>Examiner les documents sur les </a:t>
            </a:r>
            <a:r>
              <a:rPr lang="fr-FR" i="1"/>
              <a:t>traumatismes</a:t>
            </a:r>
            <a:r>
              <a:rPr lang="fr-FR"/>
              <a:t> dans votre boîte à outils</a:t>
            </a:r>
          </a:p>
          <a:p>
            <a:r>
              <a:rPr lang="fr-FR"/>
              <a:t>Proposez trois mesures pour accroître le </a:t>
            </a:r>
            <a:r>
              <a:rPr lang="fr-FR" b="1"/>
              <a:t>R</a:t>
            </a:r>
            <a:r>
              <a:rPr lang="fr-FR"/>
              <a:t>espect, la </a:t>
            </a:r>
            <a:r>
              <a:rPr lang="fr-FR" b="1"/>
              <a:t>R</a:t>
            </a:r>
            <a:r>
              <a:rPr lang="fr-FR"/>
              <a:t>esponsabilité, l’</a:t>
            </a:r>
            <a:r>
              <a:rPr lang="fr-FR" b="1"/>
              <a:t>É</a:t>
            </a:r>
            <a:r>
              <a:rPr lang="fr-FR"/>
              <a:t>quité et la </a:t>
            </a:r>
            <a:r>
              <a:rPr lang="fr-FR" b="1"/>
              <a:t>T</a:t>
            </a:r>
            <a:r>
              <a:rPr lang="fr-FR"/>
              <a:t>ransparence dans votre travail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775A56-4054-4DCC-8F8C-8BA8C3B156E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Actions à entreprendre pour appliquer les principes de sensibilité aux conflits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214831F-8951-4082-A4ED-E4713190D4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17093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57241A-71DB-4953-89D6-5E15212E2D9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Placez-vous au centre de la pièce</a:t>
            </a:r>
          </a:p>
          <a:p>
            <a:r>
              <a:rPr lang="fr-FR"/>
              <a:t>Nous allons examiner quelques scénarios avec deux options</a:t>
            </a:r>
          </a:p>
          <a:p>
            <a:pPr lvl="1"/>
            <a:r>
              <a:rPr lang="fr-FR"/>
              <a:t>Option A</a:t>
            </a:r>
          </a:p>
          <a:p>
            <a:pPr lvl="1"/>
            <a:r>
              <a:rPr lang="fr-FR"/>
              <a:t>Option B</a:t>
            </a:r>
          </a:p>
          <a:p>
            <a:r>
              <a:rPr lang="fr-FR"/>
              <a:t>Si vous choisissez l'option A, allez sur le côté gauche de la pièce</a:t>
            </a:r>
          </a:p>
          <a:p>
            <a:r>
              <a:rPr lang="fr-FR"/>
              <a:t>Pour l'option B, allez à droite.</a:t>
            </a:r>
          </a:p>
          <a:p>
            <a:r>
              <a:rPr lang="fr-FR" i="1"/>
              <a:t>Il n'y a pas de bonnes ou de mauvaises réponses</a:t>
            </a:r>
          </a:p>
          <a:p>
            <a:r>
              <a:rPr lang="fr-FR"/>
              <a:t>Prêts 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73661D-C92C-475F-97C8-8F7D327D90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Appliquer les principes de sensibilité aux conflits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C7C4119-F627-403F-9B1B-5DD3902B0D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33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4233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48B804A-65D8-49FA-8486-46B4AA5706C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Vous êtes stressé, épuisé et en retard.</a:t>
            </a:r>
          </a:p>
          <a:p>
            <a:pPr lvl="1"/>
            <a:r>
              <a:rPr lang="fr-FR"/>
              <a:t>Option A : Faire une pause</a:t>
            </a:r>
          </a:p>
          <a:p>
            <a:pPr lvl="1"/>
            <a:r>
              <a:rPr lang="fr-FR"/>
              <a:t>Option B : Continuer</a:t>
            </a:r>
          </a:p>
          <a:p>
            <a:r>
              <a:rPr lang="fr-FR"/>
              <a:t>Pourquoi avez-vous fait ce choix ?</a:t>
            </a:r>
          </a:p>
          <a:p>
            <a:r>
              <a:rPr lang="fr-FR"/>
              <a:t>Pouvons-nous trouver d'autres options ?</a:t>
            </a:r>
          </a:p>
          <a:p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C3DA0F-2792-4F09-BE02-F5DA94161E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Reconnaître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7442150-78E8-41D1-AD12-0370F9C582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34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71376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25660A3-872E-4456-945C-1C334939679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Lors d'une intervention, vous voyez des signes d'escalade des tensions.</a:t>
            </a:r>
          </a:p>
          <a:p>
            <a:pPr lvl="1"/>
            <a:r>
              <a:rPr lang="fr-FR"/>
              <a:t>Option A : Le signaler à votre responsable</a:t>
            </a:r>
          </a:p>
          <a:p>
            <a:pPr lvl="1"/>
            <a:r>
              <a:rPr lang="fr-FR"/>
              <a:t>Option B : En apprendre davantage sur les tensions par le biais de conversations avec des membres de la communauté</a:t>
            </a:r>
          </a:p>
          <a:p>
            <a:r>
              <a:rPr lang="fr-FR"/>
              <a:t>Pourquoi avez-vous fait ce choix ?</a:t>
            </a:r>
          </a:p>
          <a:p>
            <a:r>
              <a:rPr lang="fr-FR"/>
              <a:t>Pouvons-nous trouver d'autres options 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98B7DE-812E-4421-B424-AE8E69F1BD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Signaler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2A7FC25-B37B-401B-B43A-71F3877667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7243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389A9FC-E791-41EB-86DE-1F095FE2C57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La communauté avec laquelle vous travaillez à des coutumes extrêmement traditionnelles.</a:t>
            </a:r>
          </a:p>
          <a:p>
            <a:pPr lvl="1"/>
            <a:r>
              <a:rPr lang="fr-FR"/>
              <a:t>Option A : Respecter les normes culturelles, même si elles vont à l'encontre de vos croyances personnelles.</a:t>
            </a:r>
          </a:p>
          <a:p>
            <a:pPr lvl="1"/>
            <a:r>
              <a:rPr lang="fr-FR"/>
              <a:t>Option B : Organiser un atelier communautaire pour expliquer pourquoi vous et votre organisation pouvez avoir des coutumes différentes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417540-6685-4C2C-B1F5-6C2D2AEEE10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Répondre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1D329FC-9B8B-4224-9B06-915476FC3E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36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00860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Dans quelle mesure vous sentez-vous capable d'appliquer des principes sensibles aux conflits dans votre travail ?</a:t>
            </a:r>
          </a:p>
          <a:p>
            <a:r>
              <a:rPr lang="fr-FR"/>
              <a:t>Sur quoi avez-vous encore des questions 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Débriefing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9709BCA-750B-4C96-ABEC-50519D002F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37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10125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82E9662-8FF7-4905-8791-8BB107C7B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38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65379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11055-B63E-417F-93CD-0B5145B0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Fin de la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9836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C9023B5-4A5D-4D14-9211-A287F1E9F84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fr-FR"/>
              <a:t>Les rubriques comprennent :</a:t>
            </a:r>
          </a:p>
          <a:p>
            <a:pPr lvl="1"/>
            <a:r>
              <a:rPr lang="fr-FR"/>
              <a:t>Analyse du conflit</a:t>
            </a:r>
          </a:p>
          <a:p>
            <a:pPr lvl="1"/>
            <a:r>
              <a:rPr lang="fr-FR"/>
              <a:t>Être à l'écoute de la communauté</a:t>
            </a:r>
          </a:p>
          <a:p>
            <a:pPr lvl="1"/>
            <a:r>
              <a:rPr lang="fr-FR"/>
              <a:t>Évaluation de l'impact</a:t>
            </a:r>
          </a:p>
          <a:p>
            <a:pPr lvl="1"/>
            <a:r>
              <a:rPr lang="fr-FR"/>
              <a:t>Appliquer les principes de sensibilité aux conflits</a:t>
            </a:r>
          </a:p>
          <a:p>
            <a:r>
              <a:rPr lang="fr-FR"/>
              <a:t>Chaque rubrique inclut :</a:t>
            </a:r>
          </a:p>
          <a:p>
            <a:pPr lvl="1"/>
            <a:r>
              <a:rPr lang="fr-FR"/>
              <a:t>Un apprentissage en ligne</a:t>
            </a:r>
          </a:p>
          <a:p>
            <a:pPr lvl="1"/>
            <a:r>
              <a:rPr lang="fr-FR"/>
              <a:t>Une formation dirigée par un instructeur</a:t>
            </a:r>
          </a:p>
          <a:p>
            <a:pPr lvl="1"/>
            <a:r>
              <a:rPr lang="fr-FR"/>
              <a:t>Des actions à entreprendre</a:t>
            </a:r>
          </a:p>
          <a:p>
            <a:pPr lvl="1"/>
            <a:r>
              <a:rPr lang="fr-FR"/>
              <a:t>Des ressources dans la boîte à outils</a:t>
            </a:r>
          </a:p>
          <a:p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6DAAB97-1028-460F-B858-5A1E250B5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Aperçu du cours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B2D6FF2-8D42-4531-B59F-EDF5F7BF90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4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1631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F1E8A8-C3E0-4891-BCC6-ED372DD3D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Règles de base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265F49-90A1-41DC-AC1F-5A5C6CBC53F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fr-FR"/>
              <a:t>Un atelier de travail est une discussion, pas un cours magistral </a:t>
            </a:r>
          </a:p>
          <a:p>
            <a:r>
              <a:rPr lang="fr-FR"/>
              <a:t>La participation est encouragée</a:t>
            </a:r>
          </a:p>
          <a:p>
            <a:r>
              <a:rPr lang="fr-FR"/>
              <a:t>Tout le monde sera entendu à un moment ou à un autre</a:t>
            </a:r>
          </a:p>
          <a:p>
            <a:r>
              <a:rPr lang="fr-FR"/>
              <a:t>Pas nécessairement sur toutes les questions/activités</a:t>
            </a:r>
          </a:p>
          <a:p>
            <a:r>
              <a:rPr lang="fr-FR"/>
              <a:t>Il se peut qu'il faille conclure une discussion particulière pour assurer le respect du planning.</a:t>
            </a:r>
          </a:p>
          <a:p>
            <a:r>
              <a:rPr lang="fr-FR"/>
              <a:t>Toutes les questions valent la peine d'être posées</a:t>
            </a:r>
          </a:p>
          <a:p>
            <a:r>
              <a:rPr lang="fr-FR"/>
              <a:t>Soyez respectueux envers les autres et envers vous-même</a:t>
            </a:r>
          </a:p>
          <a:p>
            <a:r>
              <a:rPr lang="fr-FR"/>
              <a:t>Éteignez les téléphones portables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BC6ADA9-484F-4045-8DBA-8EC8FF61C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9709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icture containing text, tree, person, person&#10;&#10;Description automatically generated">
            <a:extLst>
              <a:ext uri="{FF2B5EF4-FFF2-40B4-BE49-F238E27FC236}">
                <a16:creationId xmlns:a16="http://schemas.microsoft.com/office/drawing/2014/main" id="{0144B6D5-A117-4B09-8A52-62EE1D7C6A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8" r="20728"/>
          <a:stretch/>
        </p:blipFill>
        <p:spPr/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C85F226-F4F9-4177-B363-FCF498C5D2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/>
              <a:t>Analyse du conflit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12713BC-34D6-497D-9011-060BF1E18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Créer des interventions sensibles aux conflits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A06E28-BB90-430E-AC2F-6B4532CEBD33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6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4207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E6226B-A47D-45CE-BC85-0313DA07418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/>
              <a:t>Comment avez-vous réussi avec les actions à entreprendre ?</a:t>
            </a:r>
          </a:p>
          <a:p>
            <a:r>
              <a:rPr lang="fr-FR"/>
              <a:t>Demander au gestionnaire de programme si des plans formels pour effectuer une analyse des conflits sont disponibles</a:t>
            </a:r>
          </a:p>
          <a:p>
            <a:r>
              <a:rPr lang="fr-FR"/>
              <a:t>Déterminer comment rendre compte de la dynamique des conflits </a:t>
            </a:r>
          </a:p>
          <a:p>
            <a:r>
              <a:rPr lang="fr-FR"/>
              <a:t>Vous renseigner pour savoir si le programme dispose d’un processus permettant des adaptations.</a:t>
            </a:r>
          </a:p>
          <a:p>
            <a:r>
              <a:rPr lang="fr-FR"/>
              <a:t>Remplir le </a:t>
            </a:r>
            <a:r>
              <a:rPr lang="fr-FR" i="1"/>
              <a:t>Modèle d'analyse des conflits</a:t>
            </a:r>
            <a:r>
              <a:rPr lang="fr-FR"/>
              <a:t> dans la boîte à outils</a:t>
            </a:r>
          </a:p>
          <a:p>
            <a:r>
              <a:rPr lang="fr-FR"/>
              <a:t>Examiner le document </a:t>
            </a:r>
            <a:r>
              <a:rPr lang="fr-FR" i="1"/>
              <a:t>Atténuer les préjugés</a:t>
            </a:r>
            <a:r>
              <a:rPr lang="fr-FR"/>
              <a:t> dans votre trousse d'outils</a:t>
            </a:r>
          </a:p>
          <a:p>
            <a:pPr marL="337988" lvl="1" indent="0"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927C9C-B561-455A-9812-404F1FCF8B9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Actions à entreprendre pour l’analyse des conflits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8927B62-F3A2-4474-AAF2-76AB194BF6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7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2787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B18EEAD-059F-4128-9053-9B0EA636862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/>
              <a:t>Levez la main si...</a:t>
            </a:r>
          </a:p>
          <a:p>
            <a:pPr lvl="1"/>
            <a:r>
              <a:rPr lang="fr-FR"/>
              <a:t>Vous avez déjà observé des signes de conflit dans votre travail</a:t>
            </a:r>
          </a:p>
          <a:p>
            <a:pPr lvl="1"/>
            <a:r>
              <a:rPr lang="fr-FR"/>
              <a:t>Vous avez senti des tensions, mais vous n'avez jamais observé de signes réels de conflit</a:t>
            </a:r>
          </a:p>
          <a:p>
            <a:pPr lvl="1"/>
            <a:r>
              <a:rPr lang="fr-FR"/>
              <a:t>Vous travaillez dans une région d'où vous venez/où vous avez de la famille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7EA061-EB0E-480C-8CD1-E47A6E3CCCB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La sensibilité aux conflits dans votre travail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4AB985F-7557-4B91-A9A1-CEC569B197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8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2645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FF195E1A-B9DF-485C-A5EE-95E59A020F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5625" y="2465717"/>
            <a:ext cx="2069523" cy="170584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0710D13B-C95D-4764-BD70-5F57E3A79E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58710" y="2435411"/>
            <a:ext cx="1775114" cy="1766455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28BFE578-33AB-4693-9278-06A81B22E9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83491" y="2223262"/>
            <a:ext cx="1991591" cy="219075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3B91B503-BD58-4FB3-9F17-D21B16275A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24315" y="2270888"/>
            <a:ext cx="1766455" cy="209550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6AE869D2-B94D-4531-83D7-C5DF52F4C76B}"/>
              </a:ext>
            </a:extLst>
          </p:cNvPr>
          <p:cNvSpPr txBox="1"/>
          <p:nvPr/>
        </p:nvSpPr>
        <p:spPr>
          <a:xfrm>
            <a:off x="1032149" y="4578099"/>
            <a:ext cx="1639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>
                <a:latin typeface="+mj-lt"/>
              </a:rPr>
              <a:t>Respect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80AFC53-0873-4F17-BA55-DB22EB4CFFA5}"/>
              </a:ext>
            </a:extLst>
          </p:cNvPr>
          <p:cNvSpPr txBox="1"/>
          <p:nvPr/>
        </p:nvSpPr>
        <p:spPr>
          <a:xfrm>
            <a:off x="3767533" y="4578099"/>
            <a:ext cx="2328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>
                <a:latin typeface="+mj-lt"/>
              </a:rPr>
              <a:t>Reddition de comptes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123E7C2-0F28-4757-9D4C-73D67E2049C2}"/>
              </a:ext>
            </a:extLst>
          </p:cNvPr>
          <p:cNvSpPr txBox="1"/>
          <p:nvPr/>
        </p:nvSpPr>
        <p:spPr>
          <a:xfrm>
            <a:off x="9422772" y="4578099"/>
            <a:ext cx="1969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>
                <a:latin typeface="+mj-lt"/>
              </a:rPr>
              <a:t>Transparence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33C2A6B-00DA-4BE5-8D3F-FD0351EF9F30}"/>
              </a:ext>
            </a:extLst>
          </p:cNvPr>
          <p:cNvSpPr txBox="1"/>
          <p:nvPr/>
        </p:nvSpPr>
        <p:spPr>
          <a:xfrm>
            <a:off x="6776219" y="4578099"/>
            <a:ext cx="1639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>
                <a:latin typeface="+mj-lt"/>
              </a:rPr>
              <a:t>Impartialité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E0B149C-DD60-416C-BEF7-1F6C0B452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Principes « RAFT »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71E07BE-27B2-4349-9094-F06FDC9D70B9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9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64168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EUcyRPXT"/>
  <p:tag name="ARTICULATE_SLIDE_THUMBNAIL_REFRESH" val="1"/>
  <p:tag name="ARTICULATE_SLIDE_COUNT" val="39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Personalizado 61">
      <a:dk1>
        <a:sysClr val="windowText" lastClr="000000"/>
      </a:dk1>
      <a:lt1>
        <a:sysClr val="window" lastClr="FFFFFF"/>
      </a:lt1>
      <a:dk2>
        <a:srgbClr val="354F52"/>
      </a:dk2>
      <a:lt2>
        <a:srgbClr val="CE0E2D"/>
      </a:lt2>
      <a:accent1>
        <a:srgbClr val="7DBD41"/>
      </a:accent1>
      <a:accent2>
        <a:srgbClr val="5B507A"/>
      </a:accent2>
      <a:accent3>
        <a:srgbClr val="4BA3C3"/>
      </a:accent3>
      <a:accent4>
        <a:srgbClr val="FFD200"/>
      </a:accent4>
      <a:accent5>
        <a:srgbClr val="33BFBB"/>
      </a:accent5>
      <a:accent6>
        <a:srgbClr val="354F52"/>
      </a:accent6>
      <a:hlink>
        <a:srgbClr val="CE0E2D"/>
      </a:hlink>
      <a:folHlink>
        <a:srgbClr val="7DBD41"/>
      </a:folHlink>
    </a:clrScheme>
    <a:fontScheme name="Custom 2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69EAE98C1D4B4AA1835843F40FE1CC" ma:contentTypeVersion="14" ma:contentTypeDescription="Create a new document." ma:contentTypeScope="" ma:versionID="d831ae7582b22c744138a81152f7e00d">
  <xsd:schema xmlns:xsd="http://www.w3.org/2001/XMLSchema" xmlns:xs="http://www.w3.org/2001/XMLSchema" xmlns:p="http://schemas.microsoft.com/office/2006/metadata/properties" xmlns:ns2="f0747839-7d89-463e-bbce-1700bc6c4003" xmlns:ns3="c6166826-18e4-4349-9b3e-907129233461" targetNamespace="http://schemas.microsoft.com/office/2006/metadata/properties" ma:root="true" ma:fieldsID="f1fd0538478d0e3069d9d40d6e5e5cf2" ns2:_="" ns3:_="">
    <xsd:import namespace="f0747839-7d89-463e-bbce-1700bc6c4003"/>
    <xsd:import namespace="c6166826-18e4-4349-9b3e-9071292334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747839-7d89-463e-bbce-1700bc6c40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6e508109-aa5f-4dde-b33c-a86d8a575b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166826-18e4-4349-9b3e-90712923346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b0ff3d1a-05f2-4e87-9daf-9cfca4733190}" ma:internalName="TaxCatchAll" ma:showField="CatchAllData" ma:web="c6166826-18e4-4349-9b3e-9071292334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0747839-7d89-463e-bbce-1700bc6c4003">
      <Terms xmlns="http://schemas.microsoft.com/office/infopath/2007/PartnerControls"/>
    </lcf76f155ced4ddcb4097134ff3c332f>
    <TaxCatchAll xmlns="c6166826-18e4-4349-9b3e-90712923346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9FC1BE5-DDAF-47D9-A3A3-40DE9B69AE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0747839-7d89-463e-bbce-1700bc6c4003"/>
    <ds:schemaRef ds:uri="c6166826-18e4-4349-9b3e-9071292334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D41F2D0-DF6C-47AA-B597-0A2619DCE016}">
  <ds:schemaRefs>
    <ds:schemaRef ds:uri="http://schemas.microsoft.com/office/2006/metadata/properties"/>
    <ds:schemaRef ds:uri="http://schemas.microsoft.com/office/infopath/2007/PartnerControls"/>
    <ds:schemaRef ds:uri="f0747839-7d89-463e-bbce-1700bc6c4003"/>
    <ds:schemaRef ds:uri="c6166826-18e4-4349-9b3e-907129233461"/>
  </ds:schemaRefs>
</ds:datastoreItem>
</file>

<file path=customXml/itemProps3.xml><?xml version="1.0" encoding="utf-8"?>
<ds:datastoreItem xmlns:ds="http://schemas.openxmlformats.org/officeDocument/2006/customXml" ds:itemID="{35CB0D1E-6F37-4F0A-BC8D-038BC78F24B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26112</TotalTime>
  <Words>2831</Words>
  <Application>Microsoft Office PowerPoint</Application>
  <PresentationFormat>Widescreen</PresentationFormat>
  <Paragraphs>499</Paragraphs>
  <Slides>39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Franklin Gothic Medium</vt:lpstr>
      <vt:lpstr>Raleway</vt:lpstr>
      <vt:lpstr>Office Theme</vt:lpstr>
      <vt:lpstr>Légende du diaporama</vt:lpstr>
      <vt:lpstr>Notes pour l'animateur</vt:lpstr>
      <vt:lpstr>PowerPoint Presentation</vt:lpstr>
      <vt:lpstr>Aperçu du cours</vt:lpstr>
      <vt:lpstr>Règles de base</vt:lpstr>
      <vt:lpstr>Créer des interventions sensibles aux conflits</vt:lpstr>
      <vt:lpstr>PowerPoint Presentation</vt:lpstr>
      <vt:lpstr>PowerPoint Presentation</vt:lpstr>
      <vt:lpstr>Principes « RAFT 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Créer des interventions sensibles aux conflits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Créer des interventions sensibles aux conflits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Créer des interventions sensibles aux conflits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</dc:creator>
  <cp:lastModifiedBy>Ted Holmquist</cp:lastModifiedBy>
  <cp:revision>589</cp:revision>
  <dcterms:created xsi:type="dcterms:W3CDTF">2019-04-17T17:17:58Z</dcterms:created>
  <dcterms:modified xsi:type="dcterms:W3CDTF">2024-04-03T08:37:59Z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EB92211E-AD15-48DE-8EAA-7B08FF92FCBC</vt:lpwstr>
  </property>
  <property fmtid="{D5CDD505-2E9C-101B-9397-08002B2CF9AE}" pid="3" name="ArticulatePath">
    <vt:lpwstr>Template</vt:lpwstr>
  </property>
  <property fmtid="{D5CDD505-2E9C-101B-9397-08002B2CF9AE}" pid="4" name="ContentTypeId">
    <vt:lpwstr>0x0101002169EAE98C1D4B4AA1835843F40FE1CC</vt:lpwstr>
  </property>
</Properties>
</file>