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8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4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7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5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1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9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2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7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0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7BE7-675D-4476-B3B7-9D6B30EDE4F5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6F4AF-4A68-4F99-9403-C5A0D94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sEOtVhsqX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85750"/>
            <a:ext cx="11449050" cy="582453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gency FB" panose="020B0503020202020204" pitchFamily="34" charset="0"/>
              </a:rPr>
              <a:t>WELCOME TO THE INFORMATION SESSION FOR MERCY CORPS AND ADRA FOR SEED MARKET EXPANSION UNDER THE SAFE PROGRAM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1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6320"/>
            <a:ext cx="10515600" cy="5190643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SAFE (mercy Corp’s) </a:t>
            </a:r>
            <a:r>
              <a:rPr lang="en-US" b="1" dirty="0"/>
              <a:t>responsibilities:</a:t>
            </a:r>
            <a:endParaRPr lang="en-US" dirty="0"/>
          </a:p>
          <a:p>
            <a:pPr lvl="1"/>
            <a:r>
              <a:rPr lang="en-US" sz="2700" dirty="0"/>
              <a:t>Facilitate the process of development of the seeds/input market by: </a:t>
            </a:r>
          </a:p>
          <a:p>
            <a:pPr lvl="1"/>
            <a:r>
              <a:rPr lang="en-US" sz="2700" dirty="0"/>
              <a:t>Identifying the certified seed suppliers and contracting them</a:t>
            </a:r>
          </a:p>
          <a:p>
            <a:pPr lvl="1"/>
            <a:r>
              <a:rPr lang="en-US" sz="2700" dirty="0"/>
              <a:t>Hold an information sharing session </a:t>
            </a:r>
          </a:p>
          <a:p>
            <a:pPr lvl="1"/>
            <a:r>
              <a:rPr lang="en-US" sz="2700" dirty="0" smtClean="0"/>
              <a:t>Supporting </a:t>
            </a:r>
            <a:r>
              <a:rPr lang="en-US" sz="2700" dirty="0"/>
              <a:t>the development of a sales </a:t>
            </a:r>
            <a:r>
              <a:rPr lang="en-US" sz="2700" dirty="0" smtClean="0"/>
              <a:t>promotions</a:t>
            </a:r>
          </a:p>
          <a:p>
            <a:pPr lvl="1"/>
            <a:r>
              <a:rPr lang="en-US" sz="2700" dirty="0" smtClean="0"/>
              <a:t>Print </a:t>
            </a:r>
            <a:r>
              <a:rPr lang="en-US" sz="2700" dirty="0"/>
              <a:t>and distribute vouchers with monetary values to farmers </a:t>
            </a:r>
            <a:endParaRPr lang="en-US" sz="2700" dirty="0" smtClean="0"/>
          </a:p>
          <a:p>
            <a:pPr lvl="1"/>
            <a:r>
              <a:rPr lang="en-US" sz="2700" dirty="0" smtClean="0"/>
              <a:t>Pay </a:t>
            </a:r>
            <a:r>
              <a:rPr lang="en-US" sz="2700" dirty="0"/>
              <a:t>the company the discounted amount for all the seeds sold to the farmers. </a:t>
            </a:r>
            <a:endParaRPr lang="en-US" sz="2700" dirty="0" smtClean="0"/>
          </a:p>
          <a:p>
            <a:pPr lvl="1"/>
            <a:r>
              <a:rPr lang="en-US" sz="2700" dirty="0" smtClean="0"/>
              <a:t>Cost </a:t>
            </a:r>
            <a:r>
              <a:rPr lang="en-US" sz="2700" dirty="0"/>
              <a:t>share with the company for promotion and business expansion activities </a:t>
            </a:r>
            <a:endParaRPr lang="en-US" sz="2700" dirty="0" smtClean="0"/>
          </a:p>
          <a:p>
            <a:pPr lvl="1"/>
            <a:r>
              <a:rPr lang="en-US" sz="2700" dirty="0" smtClean="0"/>
              <a:t>Provide </a:t>
            </a:r>
            <a:r>
              <a:rPr lang="en-US" sz="2700" dirty="0"/>
              <a:t>the Company with the necessary tools/ forms to capture information </a:t>
            </a:r>
            <a:endParaRPr lang="en-US" sz="2700" dirty="0" smtClean="0"/>
          </a:p>
          <a:p>
            <a:pPr lvl="1"/>
            <a:r>
              <a:rPr lang="en-US" sz="2700" dirty="0" smtClean="0"/>
              <a:t>Ongoing </a:t>
            </a:r>
            <a:r>
              <a:rPr lang="en-US" sz="2700" dirty="0"/>
              <a:t>field support during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6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85750"/>
            <a:ext cx="11449050" cy="582453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gency FB" panose="020B0503020202020204" pitchFamily="34" charset="0"/>
              </a:rPr>
              <a:t>SCOPE OF WORK FOR EXPANSION OF CERTIFIED SEED </a:t>
            </a:r>
            <a:r>
              <a:rPr lang="en-US" b="1" u="sng" dirty="0" smtClean="0">
                <a:latin typeface="Agency FB" panose="020B0503020202020204" pitchFamily="34" charset="0"/>
              </a:rPr>
              <a:t>SUPPLY NETWORKS</a:t>
            </a:r>
            <a:r>
              <a:rPr lang="en-US" b="1" dirty="0" smtClean="0">
                <a:latin typeface="Agency FB" panose="020B0503020202020204" pitchFamily="34" charset="0"/>
              </a:rPr>
              <a:t>, </a:t>
            </a:r>
            <a:r>
              <a:rPr lang="en-US" b="1" u="sng" dirty="0" smtClean="0">
                <a:latin typeface="Agency FB" panose="020B0503020202020204" pitchFamily="34" charset="0"/>
              </a:rPr>
              <a:t>MARKET LED SEEDS PROMOTION </a:t>
            </a:r>
            <a:r>
              <a:rPr lang="en-US" b="1" dirty="0" smtClean="0">
                <a:latin typeface="Agency FB" panose="020B0503020202020204" pitchFamily="34" charset="0"/>
              </a:rPr>
              <a:t>AND </a:t>
            </a:r>
            <a:r>
              <a:rPr lang="en-US" b="1" u="sng" dirty="0" smtClean="0">
                <a:latin typeface="Agency FB" panose="020B0503020202020204" pitchFamily="34" charset="0"/>
              </a:rPr>
              <a:t>SEED SUBSIDIES </a:t>
            </a:r>
            <a:r>
              <a:rPr lang="en-US" b="1" dirty="0" smtClean="0">
                <a:latin typeface="Agency FB" panose="020B0503020202020204" pitchFamily="34" charset="0"/>
              </a:rPr>
              <a:t>FOR SMALL HOLDER FARMERS IN SOUTH KORDOFAN STATE.</a:t>
            </a:r>
            <a:endParaRPr lang="en-US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0" y="11747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ea typeface="Calibri"/>
                <a:cs typeface="Calibri"/>
                <a:sym typeface="Calibri"/>
              </a:rPr>
              <a:t>Strengthening Agricultural Markets and Food Security (SAFE)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443038"/>
            <a:ext cx="11839574" cy="5167311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1200"/>
              </a:spcBef>
              <a:buClr>
                <a:schemeClr val="dk1"/>
              </a:buClr>
              <a:buSzPts val="1800"/>
              <a:buNone/>
            </a:pPr>
            <a:r>
              <a:rPr lang="en-US" sz="3600" b="1" dirty="0" smtClean="0">
                <a:ea typeface="Calibri"/>
                <a:cs typeface="Calibri"/>
                <a:sym typeface="Calibri"/>
              </a:rPr>
              <a:t>Target areas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:  South </a:t>
            </a:r>
            <a:r>
              <a:rPr lang="en-US" sz="3600" dirty="0" err="1" smtClean="0">
                <a:ea typeface="Calibri"/>
                <a:cs typeface="Calibri"/>
                <a:sym typeface="Calibri"/>
              </a:rPr>
              <a:t>Kordofan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 and Blue Nile states</a:t>
            </a:r>
          </a:p>
          <a:p>
            <a:pPr marL="0" lvl="0" indent="0">
              <a:spcBef>
                <a:spcPts val="1800"/>
              </a:spcBef>
              <a:buClr>
                <a:schemeClr val="dk1"/>
              </a:buClr>
              <a:buSzPts val="1800"/>
              <a:buNone/>
            </a:pPr>
            <a:r>
              <a:rPr lang="en-US" sz="3600" b="1" dirty="0" smtClean="0">
                <a:ea typeface="Calibri"/>
                <a:cs typeface="Calibri"/>
                <a:sym typeface="Calibri"/>
              </a:rPr>
              <a:t>Target:  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	      20,000 farmers</a:t>
            </a:r>
          </a:p>
          <a:p>
            <a:pPr marL="0" lvl="0" indent="0">
              <a:spcBef>
                <a:spcPts val="1800"/>
              </a:spcBef>
              <a:buClr>
                <a:schemeClr val="dk1"/>
              </a:buClr>
              <a:buSzPts val="1800"/>
              <a:buNone/>
            </a:pPr>
            <a:r>
              <a:rPr lang="en-US" sz="3600" b="1" dirty="0" smtClean="0">
                <a:ea typeface="Calibri"/>
                <a:cs typeface="Calibri"/>
                <a:sym typeface="Calibri"/>
              </a:rPr>
              <a:t>Duration: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	      36 months (2019-2022)</a:t>
            </a:r>
          </a:p>
          <a:p>
            <a:pPr marL="0" lvl="0" indent="0">
              <a:spcBef>
                <a:spcPts val="1800"/>
              </a:spcBef>
              <a:buClr>
                <a:schemeClr val="dk1"/>
              </a:buClr>
              <a:buSzPts val="1800"/>
              <a:buNone/>
            </a:pPr>
            <a:r>
              <a:rPr lang="en-US" sz="3600" b="1" dirty="0" smtClean="0">
                <a:ea typeface="Calibri"/>
                <a:cs typeface="Calibri"/>
                <a:sym typeface="Calibri"/>
              </a:rPr>
              <a:t>Donor:            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Swedish International Development Cooperation Agency</a:t>
            </a:r>
          </a:p>
          <a:p>
            <a:pPr marL="0" lvl="0" indent="0">
              <a:spcBef>
                <a:spcPts val="1800"/>
              </a:spcBef>
              <a:buClr>
                <a:schemeClr val="dk1"/>
              </a:buClr>
              <a:buSzPts val="1800"/>
              <a:buNone/>
            </a:pPr>
            <a:r>
              <a:rPr lang="en-US" sz="3600" b="1" dirty="0" err="1" smtClean="0">
                <a:ea typeface="Calibri"/>
                <a:cs typeface="Calibri"/>
                <a:sym typeface="Calibri"/>
              </a:rPr>
              <a:t>Implementors</a:t>
            </a:r>
            <a:r>
              <a:rPr lang="en-US" sz="3600" b="1" dirty="0">
                <a:ea typeface="Calibri"/>
                <a:cs typeface="Calibri"/>
                <a:sym typeface="Calibri"/>
              </a:rPr>
              <a:t>:</a:t>
            </a:r>
            <a:r>
              <a:rPr lang="en-US" sz="3600" b="1" dirty="0" smtClean="0">
                <a:ea typeface="Calibri"/>
                <a:cs typeface="Calibri"/>
                <a:sym typeface="Calibri"/>
              </a:rPr>
              <a:t>  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Mercy Corps and ADRA and Local NGOs</a:t>
            </a:r>
          </a:p>
          <a:p>
            <a:pPr marL="0" lvl="0" indent="0"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800"/>
              <a:buNone/>
            </a:pPr>
            <a:r>
              <a:rPr lang="en-US" sz="3600" b="1" dirty="0" smtClean="0">
                <a:ea typeface="Calibri"/>
                <a:cs typeface="Calibri"/>
                <a:sym typeface="Calibri"/>
              </a:rPr>
              <a:t>Partnerships: </a:t>
            </a:r>
            <a:r>
              <a:rPr lang="en-US" sz="3600" dirty="0" smtClean="0">
                <a:ea typeface="Calibri"/>
                <a:cs typeface="Calibri"/>
                <a:sym typeface="Calibri"/>
              </a:rPr>
              <a:t>Private (Seed companies, Banks, MFIs and info)</a:t>
            </a:r>
          </a:p>
          <a:p>
            <a:pPr marL="0" lvl="0" indent="0">
              <a:spcAft>
                <a:spcPts val="600"/>
              </a:spcAft>
              <a:buClr>
                <a:srgbClr val="B31166"/>
              </a:buClr>
              <a:buNone/>
            </a:pPr>
            <a:r>
              <a:rPr lang="en-US" sz="3600" b="1" dirty="0" smtClean="0">
                <a:ea typeface="Calibri"/>
                <a:cs typeface="Calibri"/>
              </a:rPr>
              <a:t>Approach:      </a:t>
            </a:r>
            <a:r>
              <a:rPr lang="en-US" sz="3600" dirty="0" smtClean="0">
                <a:ea typeface="Calibri"/>
                <a:cs typeface="Calibri"/>
              </a:rPr>
              <a:t>Market Systems Development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8521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365126"/>
            <a:ext cx="12125325" cy="95885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SECTORS OR AREAS OF FOCUS FOR THE ROGRAM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3975"/>
            <a:ext cx="10515600" cy="539115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Seed market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Financial services market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Output/farm harvest market system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Market and weather Information services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Women’s economic empowerment and gender issues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/>
              <a:t>Enviroment</a:t>
            </a:r>
            <a:r>
              <a:rPr lang="en-US" sz="4000" dirty="0" smtClean="0"/>
              <a:t> conservation and damage mitigation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0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7475"/>
            <a:ext cx="12077700" cy="596899"/>
          </a:xfrm>
        </p:spPr>
        <p:txBody>
          <a:bodyPr>
            <a:noAutofit/>
          </a:bodyPr>
          <a:lstStyle/>
          <a:p>
            <a:r>
              <a:rPr lang="en-US" sz="4500" b="1" dirty="0" smtClean="0">
                <a:latin typeface="Agency FB" panose="020B0503020202020204" pitchFamily="34" charset="0"/>
              </a:rPr>
              <a:t>What is this project? What approach is the project using</a:t>
            </a:r>
            <a:endParaRPr lang="en-US" sz="4500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used to introduce the concept of market systems before </a:t>
            </a:r>
            <a:r>
              <a:rPr lang="en-US" smtClean="0"/>
              <a:t>additional explanations </a:t>
            </a:r>
            <a:r>
              <a:rPr lang="en-US" dirty="0" smtClean="0"/>
              <a:t>were given </a:t>
            </a:r>
            <a:r>
              <a:rPr lang="en-US" u="sng" dirty="0">
                <a:hlinkClick r:id="rId2"/>
              </a:rPr>
              <a:t>https://www.youtube.com/watch?v=3sEOtVhsqX0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in the Scope of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/>
              <a:t>Market Analysis</a:t>
            </a:r>
            <a:endParaRPr lang="en-US" sz="4000" dirty="0"/>
          </a:p>
          <a:p>
            <a:r>
              <a:rPr lang="en-US" sz="4000" b="1" dirty="0"/>
              <a:t>Statement of Opportunity</a:t>
            </a:r>
            <a:endParaRPr lang="en-US" sz="4000" dirty="0"/>
          </a:p>
          <a:p>
            <a:r>
              <a:rPr lang="en-US" sz="4000" b="1" dirty="0"/>
              <a:t>Proposed partnership activities:</a:t>
            </a:r>
            <a:endParaRPr lang="en-US" sz="4000" dirty="0"/>
          </a:p>
          <a:p>
            <a:r>
              <a:rPr lang="en-US" sz="4000" b="1" dirty="0"/>
              <a:t>Responsibility of the partner/Input Company (</a:t>
            </a:r>
            <a:r>
              <a:rPr lang="en-US" sz="4000" b="1" dirty="0" err="1"/>
              <a:t>ies</a:t>
            </a:r>
            <a:r>
              <a:rPr lang="en-US" sz="4000" b="1" dirty="0"/>
              <a:t>):</a:t>
            </a:r>
            <a:endParaRPr lang="en-US" sz="4000" dirty="0"/>
          </a:p>
          <a:p>
            <a:r>
              <a:rPr lang="en-US" sz="4000" b="1" dirty="0" smtClean="0"/>
              <a:t>Responsibilities of Mercy Corps or ADRA:</a:t>
            </a:r>
          </a:p>
          <a:p>
            <a:r>
              <a:rPr lang="en-US" sz="4000" b="1" dirty="0" smtClean="0"/>
              <a:t>Application process</a:t>
            </a:r>
          </a:p>
          <a:p>
            <a:r>
              <a:rPr lang="en-US" sz="4000" b="1" dirty="0" smtClean="0"/>
              <a:t>Templates (application, budget and </a:t>
            </a:r>
            <a:r>
              <a:rPr lang="en-US" sz="4000" b="1" dirty="0" err="1" smtClean="0"/>
              <a:t>workplan</a:t>
            </a:r>
            <a:r>
              <a:rPr lang="en-US" sz="4000" b="1" dirty="0" smtClean="0"/>
              <a:t>)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in the Scope of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825625"/>
            <a:ext cx="11858625" cy="4351338"/>
          </a:xfrm>
        </p:spPr>
        <p:txBody>
          <a:bodyPr>
            <a:normAutofit/>
          </a:bodyPr>
          <a:lstStyle/>
          <a:p>
            <a:r>
              <a:rPr lang="en-US" sz="4000" b="1" dirty="0"/>
              <a:t>Market </a:t>
            </a:r>
            <a:r>
              <a:rPr lang="en-US" sz="4000" b="1" dirty="0" smtClean="0"/>
              <a:t>Analysis in Blue Nile and South </a:t>
            </a:r>
            <a:r>
              <a:rPr lang="en-US" sz="4000" b="1" dirty="0" err="1" smtClean="0"/>
              <a:t>Kordofan</a:t>
            </a:r>
            <a:endParaRPr lang="en-US" sz="4000" b="1" dirty="0" smtClean="0"/>
          </a:p>
          <a:p>
            <a:pPr lvl="1"/>
            <a:r>
              <a:rPr lang="en-US" sz="3600" b="1" dirty="0" smtClean="0"/>
              <a:t>Findings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 smtClean="0"/>
              <a:t>Limited access </a:t>
            </a:r>
            <a:r>
              <a:rPr lang="en-US" sz="3600" dirty="0"/>
              <a:t>to quality </a:t>
            </a:r>
            <a:r>
              <a:rPr lang="en-US" sz="3600" dirty="0" smtClean="0"/>
              <a:t>seeds/inputs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few suppliers, distributors, dealers and </a:t>
            </a:r>
            <a:r>
              <a:rPr lang="en-US" sz="3600" dirty="0" smtClean="0"/>
              <a:t>agents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/>
              <a:t>lack of </a:t>
            </a:r>
            <a:r>
              <a:rPr lang="en-US" sz="3600" dirty="0" smtClean="0"/>
              <a:t>knowledge </a:t>
            </a:r>
            <a:r>
              <a:rPr lang="en-US" sz="3600" dirty="0"/>
              <a:t>on value/ economic benefits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dirty="0" smtClean="0"/>
              <a:t> more limited women’s </a:t>
            </a:r>
            <a:r>
              <a:rPr lang="en-US" sz="3600" dirty="0"/>
              <a:t>access </a:t>
            </a:r>
            <a:r>
              <a:rPr lang="en-US" sz="3600" dirty="0" smtClean="0"/>
              <a:t>and </a:t>
            </a:r>
            <a:r>
              <a:rPr lang="en-US" sz="3600" dirty="0"/>
              <a:t>usage of improved </a:t>
            </a:r>
            <a:r>
              <a:rPr lang="en-US" sz="3600" dirty="0" smtClean="0"/>
              <a:t>seeds</a:t>
            </a:r>
          </a:p>
        </p:txBody>
      </p:sp>
    </p:spTree>
    <p:extLst>
      <p:ext uri="{BB962C8B-B14F-4D97-AF65-F5344CB8AC3E}">
        <p14:creationId xmlns:p14="http://schemas.microsoft.com/office/powerpoint/2010/main" val="40218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6853"/>
            <a:ext cx="10515600" cy="817385"/>
          </a:xfrm>
        </p:spPr>
        <p:txBody>
          <a:bodyPr/>
          <a:lstStyle/>
          <a:p>
            <a:r>
              <a:rPr lang="en-US" b="1" dirty="0" smtClean="0"/>
              <a:t>What is in the Scope of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4126"/>
            <a:ext cx="10515600" cy="5753528"/>
          </a:xfrm>
        </p:spPr>
        <p:txBody>
          <a:bodyPr>
            <a:normAutofit/>
          </a:bodyPr>
          <a:lstStyle/>
          <a:p>
            <a:pPr lvl="0"/>
            <a:r>
              <a:rPr lang="en-US" sz="3600" b="1" dirty="0"/>
              <a:t>Proposed partnership activities:</a:t>
            </a:r>
          </a:p>
          <a:p>
            <a:pPr lvl="1"/>
            <a:r>
              <a:rPr lang="en-US" dirty="0"/>
              <a:t>Developing a network of dealers and agents (last mile seed sales points)</a:t>
            </a:r>
          </a:p>
          <a:p>
            <a:pPr lvl="1"/>
            <a:r>
              <a:rPr lang="en-US" dirty="0"/>
              <a:t>Developing a comprehensive certified seeds promotion campaigns program</a:t>
            </a:r>
          </a:p>
          <a:p>
            <a:pPr lvl="1"/>
            <a:r>
              <a:rPr lang="en-US" dirty="0"/>
              <a:t>Sale of certified seeds at discounted prices (Cost share basis at 80% and 90%) to small holder farmers in South </a:t>
            </a:r>
            <a:r>
              <a:rPr lang="en-US" dirty="0" err="1"/>
              <a:t>Kordofan</a:t>
            </a:r>
            <a:r>
              <a:rPr lang="en-US" dirty="0"/>
              <a:t> State</a:t>
            </a:r>
          </a:p>
          <a:p>
            <a:pPr lvl="1"/>
            <a:r>
              <a:rPr lang="en-US" dirty="0"/>
              <a:t>Provision of embedded extension/ training services </a:t>
            </a:r>
            <a:r>
              <a:rPr lang="en-US" dirty="0" smtClean="0"/>
              <a:t>to </a:t>
            </a:r>
            <a:r>
              <a:rPr lang="en-US" dirty="0"/>
              <a:t>farmers </a:t>
            </a:r>
            <a:r>
              <a:rPr lang="en-US" dirty="0" smtClean="0"/>
              <a:t>through </a:t>
            </a:r>
            <a:r>
              <a:rPr lang="en-US" dirty="0"/>
              <a:t>networks</a:t>
            </a:r>
          </a:p>
          <a:p>
            <a:pPr lvl="1"/>
            <a:endParaRPr lang="en-US" sz="3600" b="1" dirty="0" smtClean="0"/>
          </a:p>
          <a:p>
            <a:pPr lvl="1"/>
            <a:r>
              <a:rPr lang="en-US" sz="3600" b="1" dirty="0" smtClean="0"/>
              <a:t>What Opportunity is this for companies</a:t>
            </a:r>
            <a:endParaRPr lang="en-US" sz="3600" dirty="0"/>
          </a:p>
          <a:p>
            <a:pPr lvl="1"/>
            <a:r>
              <a:rPr lang="en-US" dirty="0" smtClean="0"/>
              <a:t>SAFE aims to increase </a:t>
            </a:r>
          </a:p>
          <a:p>
            <a:pPr lvl="2"/>
            <a:r>
              <a:rPr lang="en-US" dirty="0" smtClean="0"/>
              <a:t>access </a:t>
            </a:r>
            <a:r>
              <a:rPr lang="en-US" dirty="0"/>
              <a:t>and utilization of certified seeds by both male and female small holder farmers </a:t>
            </a:r>
            <a:endParaRPr lang="en-US" dirty="0" smtClean="0"/>
          </a:p>
          <a:p>
            <a:pPr lvl="2"/>
            <a:r>
              <a:rPr lang="en-US" dirty="0" smtClean="0"/>
              <a:t>increasing </a:t>
            </a:r>
            <a:r>
              <a:rPr lang="en-US" dirty="0"/>
              <a:t>seed access points, </a:t>
            </a:r>
            <a:endParaRPr lang="en-US" dirty="0" smtClean="0"/>
          </a:p>
          <a:p>
            <a:pPr lvl="2"/>
            <a:r>
              <a:rPr lang="en-US" dirty="0" smtClean="0"/>
              <a:t>promoting </a:t>
            </a:r>
            <a:r>
              <a:rPr lang="en-US" dirty="0"/>
              <a:t>awareness on certified seeds </a:t>
            </a:r>
            <a:r>
              <a:rPr lang="en-US" dirty="0" smtClean="0"/>
              <a:t>on improved </a:t>
            </a:r>
            <a:r>
              <a:rPr lang="en-US" dirty="0"/>
              <a:t>seeds.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1384"/>
            <a:ext cx="11028452" cy="537557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What Opportunity is this for </a:t>
            </a:r>
            <a:r>
              <a:rPr lang="en-US" b="1" dirty="0" smtClean="0"/>
              <a:t>companies</a:t>
            </a:r>
          </a:p>
          <a:p>
            <a:r>
              <a:rPr lang="en-US" dirty="0"/>
              <a:t>SAFE will support certified seed suppliers to develop and expand </a:t>
            </a:r>
            <a:r>
              <a:rPr lang="en-US" dirty="0" smtClean="0"/>
              <a:t>existing </a:t>
            </a:r>
            <a:r>
              <a:rPr lang="en-US" dirty="0"/>
              <a:t>seed sales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Increase in </a:t>
            </a:r>
            <a:r>
              <a:rPr lang="en-US" dirty="0"/>
              <a:t>number of seed sales agents/retailers and farmers/clients who are women. </a:t>
            </a:r>
            <a:endParaRPr lang="en-US" dirty="0" smtClean="0"/>
          </a:p>
          <a:p>
            <a:r>
              <a:rPr lang="en-US" dirty="0" smtClean="0"/>
              <a:t>Support for seed </a:t>
            </a:r>
            <a:r>
              <a:rPr lang="en-US" dirty="0"/>
              <a:t>companies to promote their </a:t>
            </a:r>
            <a:r>
              <a:rPr lang="en-US" dirty="0" smtClean="0"/>
              <a:t>products</a:t>
            </a:r>
          </a:p>
          <a:p>
            <a:r>
              <a:rPr lang="en-US" dirty="0" smtClean="0"/>
              <a:t>Improvement in </a:t>
            </a:r>
            <a:r>
              <a:rPr lang="en-US" dirty="0"/>
              <a:t>efficiency of seed sales networks for seed suppliers </a:t>
            </a:r>
            <a:endParaRPr lang="en-US" dirty="0" smtClean="0"/>
          </a:p>
          <a:p>
            <a:r>
              <a:rPr lang="en-US" dirty="0" smtClean="0"/>
              <a:t>Decrease in costs </a:t>
            </a:r>
            <a:r>
              <a:rPr lang="en-US" dirty="0"/>
              <a:t>of operations, lower prices, stimulate demand and ultimately developing the inputs market in the State.</a:t>
            </a:r>
          </a:p>
          <a:p>
            <a:endParaRPr lang="en-US" b="1" dirty="0" smtClean="0"/>
          </a:p>
          <a:p>
            <a:pPr lvl="0"/>
            <a:r>
              <a:rPr lang="en-US" b="1" dirty="0" smtClean="0"/>
              <a:t>Responsibility </a:t>
            </a:r>
            <a:r>
              <a:rPr lang="en-US" b="1" dirty="0"/>
              <a:t>of the partner/Input Company (</a:t>
            </a:r>
            <a:r>
              <a:rPr lang="en-US" b="1" dirty="0" err="1"/>
              <a:t>ies</a:t>
            </a:r>
            <a:r>
              <a:rPr lang="en-US" b="1" dirty="0"/>
              <a:t>):</a:t>
            </a:r>
            <a:endParaRPr lang="en-US" dirty="0"/>
          </a:p>
          <a:p>
            <a:pPr lvl="1"/>
            <a:r>
              <a:rPr lang="en-US" dirty="0"/>
              <a:t>Establishment and advertisement of seed sales networks </a:t>
            </a:r>
            <a:endParaRPr lang="en-US" dirty="0" smtClean="0"/>
          </a:p>
          <a:p>
            <a:pPr lvl="1"/>
            <a:r>
              <a:rPr lang="en-US" dirty="0" smtClean="0"/>
              <a:t>Establish </a:t>
            </a:r>
            <a:r>
              <a:rPr lang="en-US" dirty="0"/>
              <a:t>Demonstration plots to show case best production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and conduct a sales promotion </a:t>
            </a:r>
            <a:r>
              <a:rPr lang="en-US" dirty="0" smtClean="0"/>
              <a:t>program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514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Agency FB</vt:lpstr>
      <vt:lpstr>Arial</vt:lpstr>
      <vt:lpstr>Calibri</vt:lpstr>
      <vt:lpstr>Calibri Light</vt:lpstr>
      <vt:lpstr>Wingdings</vt:lpstr>
      <vt:lpstr>Office Theme</vt:lpstr>
      <vt:lpstr>WELCOME TO THE INFORMATION SESSION FOR MERCY CORPS AND ADRA FOR SEED MARKET EXPANSION UNDER THE SAFE PROGRAM </vt:lpstr>
      <vt:lpstr>SCOPE OF WORK FOR EXPANSION OF CERTIFIED SEED SUPPLY NETWORKS, MARKET LED SEEDS PROMOTION AND SEED SUBSIDIES FOR SMALL HOLDER FARMERS IN SOUTH KORDOFAN STATE.</vt:lpstr>
      <vt:lpstr>Strengthening Agricultural Markets and Food Security (SAFE)</vt:lpstr>
      <vt:lpstr>SECTORS OR AREAS OF FOCUS FOR THE ROGRAM</vt:lpstr>
      <vt:lpstr>What is this project? What approach is the project using</vt:lpstr>
      <vt:lpstr>What is in the Scope of work</vt:lpstr>
      <vt:lpstr>What is in the Scope of work</vt:lpstr>
      <vt:lpstr>What is in the Scope of work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WORK FOR EXPANSION OF CERTIFIED SEED SUPPLY NETWORKS, MARKET LED SEEDS PROMOTION AND SEED SUBSIDIES FOR SMALL HOLDER FARMERS IN SOUTH KORDOFAN STATE.</dc:title>
  <dc:creator>Emma</dc:creator>
  <cp:lastModifiedBy>Emma</cp:lastModifiedBy>
  <cp:revision>14</cp:revision>
  <dcterms:created xsi:type="dcterms:W3CDTF">2020-07-22T10:06:14Z</dcterms:created>
  <dcterms:modified xsi:type="dcterms:W3CDTF">2020-07-28T20:46:17Z</dcterms:modified>
</cp:coreProperties>
</file>