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tags/tag58.xml" ContentType="application/vnd.openxmlformats-officedocument.presentationml.tags+xml"/>
  <Override PartName="/ppt/notesSlides/notesSlide2.xml" ContentType="application/vnd.openxmlformats-officedocument.presentationml.notesSlide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notesSlides/notesSlide4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5.xml" ContentType="application/vnd.openxmlformats-officedocument.presentationml.notesSlide+xml"/>
  <Override PartName="/ppt/tags/tag64.xml" ContentType="application/vnd.openxmlformats-officedocument.presentationml.tags+xml"/>
  <Override PartName="/ppt/notesSlides/notesSlide6.xml" ContentType="application/vnd.openxmlformats-officedocument.presentationml.notesSlide+xml"/>
  <Override PartName="/ppt/tags/tag65.xml" ContentType="application/vnd.openxmlformats-officedocument.presentationml.tags+xml"/>
  <Override PartName="/ppt/notesSlides/notesSlide7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tags/tag71.xml" ContentType="application/vnd.openxmlformats-officedocument.presentationml.tags+xml"/>
  <Override PartName="/ppt/notesSlides/notesSlide10.xml" ContentType="application/vnd.openxmlformats-officedocument.presentationml.notesSlide+xml"/>
  <Override PartName="/ppt/tags/tag72.xml" ContentType="application/vnd.openxmlformats-officedocument.presentationml.tags+xml"/>
  <Override PartName="/ppt/notesSlides/notesSlide11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2.xml" ContentType="application/vnd.openxmlformats-officedocument.presentationml.notesSlide+xml"/>
  <Override PartName="/ppt/tags/tag75.xml" ContentType="application/vnd.openxmlformats-officedocument.presentationml.tags+xml"/>
  <Override PartName="/ppt/notesSlides/notesSlide13.xml" ContentType="application/vnd.openxmlformats-officedocument.presentationml.notesSlide+xml"/>
  <Override PartName="/ppt/tags/tag76.xml" ContentType="application/vnd.openxmlformats-officedocument.presentationml.tags+xml"/>
  <Override PartName="/ppt/notesSlides/notesSlide14.xml" ContentType="application/vnd.openxmlformats-officedocument.presentationml.notesSlide+xml"/>
  <Override PartName="/ppt/tags/tag77.xml" ContentType="application/vnd.openxmlformats-officedocument.presentationml.tags+xml"/>
  <Override PartName="/ppt/notesSlides/notesSlide15.xml" ContentType="application/vnd.openxmlformats-officedocument.presentationml.notesSlide+xml"/>
  <Override PartName="/ppt/tags/tag78.xml" ContentType="application/vnd.openxmlformats-officedocument.presentationml.tags+xml"/>
  <Override PartName="/ppt/notesSlides/notesSlide16.xml" ContentType="application/vnd.openxmlformats-officedocument.presentationml.notesSlide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tags/tag80.xml" ContentType="application/vnd.openxmlformats-officedocument.presentationml.tags+xml"/>
  <Override PartName="/ppt/notesSlides/notesSlide18.xml" ContentType="application/vnd.openxmlformats-officedocument.presentationml.notesSlide+xml"/>
  <Override PartName="/ppt/tags/tag81.xml" ContentType="application/vnd.openxmlformats-officedocument.presentationml.tags+xml"/>
  <Override PartName="/ppt/notesSlides/notesSlide19.xml" ContentType="application/vnd.openxmlformats-officedocument.presentationml.notesSlide+xml"/>
  <Override PartName="/ppt/tags/tag82.xml" ContentType="application/vnd.openxmlformats-officedocument.presentationml.tags+xml"/>
  <Override PartName="/ppt/notesSlides/notesSlide20.xml" ContentType="application/vnd.openxmlformats-officedocument.presentationml.notesSlide+xml"/>
  <Override PartName="/ppt/tags/tag83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523" r:id="rId2"/>
    <p:sldId id="444" r:id="rId3"/>
    <p:sldId id="445" r:id="rId4"/>
    <p:sldId id="455" r:id="rId5"/>
    <p:sldId id="446" r:id="rId6"/>
    <p:sldId id="448" r:id="rId7"/>
    <p:sldId id="457" r:id="rId8"/>
    <p:sldId id="458" r:id="rId9"/>
    <p:sldId id="459" r:id="rId10"/>
    <p:sldId id="504" r:id="rId11"/>
    <p:sldId id="505" r:id="rId12"/>
    <p:sldId id="461" r:id="rId13"/>
    <p:sldId id="506" r:id="rId14"/>
    <p:sldId id="463" r:id="rId15"/>
    <p:sldId id="509" r:id="rId16"/>
    <p:sldId id="465" r:id="rId17"/>
    <p:sldId id="507" r:id="rId18"/>
    <p:sldId id="466" r:id="rId19"/>
    <p:sldId id="495" r:id="rId20"/>
    <p:sldId id="496" r:id="rId21"/>
    <p:sldId id="497" r:id="rId22"/>
    <p:sldId id="498" r:id="rId23"/>
    <p:sldId id="499" r:id="rId24"/>
    <p:sldId id="500" r:id="rId25"/>
    <p:sldId id="501" r:id="rId26"/>
    <p:sldId id="502" r:id="rId27"/>
    <p:sldId id="503" r:id="rId28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mmunity Member Town Hall" id="{314B30B1-ECB8-4112-930C-AF10EB60ED99}">
          <p14:sldIdLst>
            <p14:sldId id="523"/>
            <p14:sldId id="444"/>
            <p14:sldId id="445"/>
            <p14:sldId id="455"/>
            <p14:sldId id="446"/>
            <p14:sldId id="448"/>
            <p14:sldId id="457"/>
            <p14:sldId id="458"/>
            <p14:sldId id="459"/>
            <p14:sldId id="504"/>
            <p14:sldId id="505"/>
            <p14:sldId id="461"/>
            <p14:sldId id="506"/>
            <p14:sldId id="463"/>
            <p14:sldId id="509"/>
            <p14:sldId id="465"/>
            <p14:sldId id="507"/>
            <p14:sldId id="466"/>
            <p14:sldId id="49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5" clrIdx="0">
    <p:extLst>
      <p:ext uri="{19B8F6BF-5375-455C-9EA6-DF929625EA0E}">
        <p15:presenceInfo xmlns:p15="http://schemas.microsoft.com/office/powerpoint/2012/main" userId="1a2464c55a7f3e08" providerId="Windows Live"/>
      </p:ext>
    </p:extLst>
  </p:cmAuthor>
  <p:cmAuthor id="2" name="Emil Heidkamp" initials="EH" lastIdx="170" clrIdx="1">
    <p:extLst>
      <p:ext uri="{19B8F6BF-5375-455C-9EA6-DF929625EA0E}">
        <p15:presenceInfo xmlns:p15="http://schemas.microsoft.com/office/powerpoint/2012/main" userId="Emil Heidkamp" providerId="None"/>
      </p:ext>
    </p:extLst>
  </p:cmAuthor>
  <p:cmAuthor id="3" name="Skyler Schrempp" initials="SS" lastIdx="85" clrIdx="2">
    <p:extLst>
      <p:ext uri="{19B8F6BF-5375-455C-9EA6-DF929625EA0E}">
        <p15:presenceInfo xmlns:p15="http://schemas.microsoft.com/office/powerpoint/2012/main" userId="3c000841aa4cffbc" providerId="Windows Live"/>
      </p:ext>
    </p:extLst>
  </p:cmAuthor>
  <p:cmAuthor id="4" name="Claire Pollard" initials="CP" lastIdx="90" clrIdx="3">
    <p:extLst>
      <p:ext uri="{19B8F6BF-5375-455C-9EA6-DF929625EA0E}">
        <p15:presenceInfo xmlns:p15="http://schemas.microsoft.com/office/powerpoint/2012/main" userId="S::cpollard@oxy.edu::3213b004-f667-4bd3-995e-d5833fdba95c" providerId="AD"/>
      </p:ext>
    </p:extLst>
  </p:cmAuthor>
  <p:cmAuthor id="5" name="Eleni Valasis" initials="EV" lastIdx="121" clrIdx="4">
    <p:extLst>
      <p:ext uri="{19B8F6BF-5375-455C-9EA6-DF929625EA0E}">
        <p15:presenceInfo xmlns:p15="http://schemas.microsoft.com/office/powerpoint/2012/main" userId="3097997afc631245" providerId="Windows Live"/>
      </p:ext>
    </p:extLst>
  </p:cmAuthor>
  <p:cmAuthor id="6" name="Skyler Schrempp" initials="SS [2]" lastIdx="103" clrIdx="5">
    <p:extLst>
      <p:ext uri="{19B8F6BF-5375-455C-9EA6-DF929625EA0E}">
        <p15:presenceInfo xmlns:p15="http://schemas.microsoft.com/office/powerpoint/2012/main" userId="99736243c1499c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000000"/>
    <a:srgbClr val="32B5AE"/>
    <a:srgbClr val="2D0A3C"/>
    <a:srgbClr val="2D80B9"/>
    <a:srgbClr val="F58426"/>
    <a:srgbClr val="00AEEF"/>
    <a:srgbClr val="A31984"/>
    <a:srgbClr val="B50938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temático 1 - Énfasis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91" autoAdjust="0"/>
    <p:restoredTop sz="71690" autoAdjust="0"/>
  </p:normalViewPr>
  <p:slideViewPr>
    <p:cSldViewPr snapToGrid="0">
      <p:cViewPr varScale="1">
        <p:scale>
          <a:sx n="47" d="100"/>
          <a:sy n="47" d="100"/>
        </p:scale>
        <p:origin x="2040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C74DDE4-EE2A-4F21-99BD-157EBADAF6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B4854B-92D7-41FD-892D-BF311894F9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277B-5736-4D3D-A8A3-66994C1D5CCE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998CDE-E83B-488F-A326-DEE7DAA2C8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9235B0-3BFA-43EF-B5FD-047158A36B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8E339-8AA3-4809-9755-FE9CFB9B3B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238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48C99-DB89-456A-BAC2-C67657091E65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52DD6-5036-4857-AA51-A184571746C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5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1881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Share the details of your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Use the slide as guide for what to share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Keep explanation brief and to the point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Manage expectations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Share facts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0" indent="0">
              <a:buFont typeface="Arial" panose="020B0604020202020204" pitchFamily="34" charset="0"/>
              <a:buNone/>
            </a:pPr>
            <a:endParaRPr lang="en-US" b="0" dirty="0"/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08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Q2, Q3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299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 an aid organization, we have a responsibility to behave with respect, accountability, fairness and transparency towards you and your community.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We will do our best to prevent harm and to do good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But we need your help.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884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Adaptation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Use your conflict analysis / what you know about your group(s) to determine if it would be better 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Write ideas down on paper and submit them to be read by facilitator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Assign a liaison for the group to announce the ideas</a:t>
            </a:r>
          </a:p>
          <a:p>
            <a:endParaRPr lang="en-US" b="1" dirty="0"/>
          </a:p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Make sure each group knows which principle they are discussing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 ideas if you have permission to record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115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May get varying degrees of participation, depending on the group</a:t>
            </a:r>
          </a:p>
          <a:p>
            <a:endParaRPr lang="en-US" b="1" dirty="0"/>
          </a:p>
          <a:p>
            <a:r>
              <a:rPr lang="en-US" b="1" dirty="0"/>
              <a:t>Responses sought:</a:t>
            </a:r>
          </a:p>
          <a:p>
            <a:endParaRPr lang="en-US" b="0" dirty="0"/>
          </a:p>
          <a:p>
            <a:r>
              <a:rPr lang="en-US" b="1" dirty="0"/>
              <a:t>Q1, Q2, Q3</a:t>
            </a:r>
          </a:p>
          <a:p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0756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Share specific details on communication mechanisms for intervention including, but not limited 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Implementation staff liaisons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Community liaisons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Hotline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Anonymous forms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Sound trucks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Face to face meetings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Social media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Etc.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9475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Adaptation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Use your conflict analysis / what you know about your group(s) to determine if it would be better to: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Write ideas down on paper and submit them to be read by facilitator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Assign a liaison for the group to announce the ideas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Submit ideas through an anonymous form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589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r>
              <a:rPr lang="en-US" b="1" dirty="0"/>
              <a:t>Q1, Q2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1392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Key points: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Remind participants they have a right to respect, accountability, fairness, and transparency from the organization/staff.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Confirm that everything that community members have said will be taken seriously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252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Provide specific details on next steps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What will happen next with intervention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How community members can engage / participate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How you/your team will follow up, with clear timeline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Consider what community members should expect to observe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“You might see people wearing these badges around the town”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“You might hear the sounds of construction”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2696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7390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Adaptation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Use your conflict analysis to decide what will be most beneficial: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Formal group Q&amp;A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Informal Q&amp;A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your context, you may offer refreshments / compensation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929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171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594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694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Bring group back together after each partner has shared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Ask for volunteers to share</a:t>
            </a:r>
          </a:p>
          <a:p>
            <a:endParaRPr lang="en-US" b="1" dirty="0"/>
          </a:p>
          <a:p>
            <a:r>
              <a:rPr lang="en-US" b="1" dirty="0"/>
              <a:t>Adaptation notes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i="1" dirty="0"/>
              <a:t>Select only one ice breaker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This ice breaker is good for quieter groups who may be more reserved, or shy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Depending on your conflict analysis/what you know about the group(s), participate in activity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12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After the groups has divided, ask follow up questions.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“So, what sea side location would you visit?”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“And who is your favorite sports team?”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“What kind of savory/sweet treat are you thinking of?”</a:t>
            </a:r>
          </a:p>
          <a:p>
            <a:endParaRPr lang="en-US" b="1" dirty="0"/>
          </a:p>
          <a:p>
            <a:r>
              <a:rPr lang="en-US" b="1" dirty="0"/>
              <a:t>Adaptation notes:</a:t>
            </a:r>
          </a:p>
          <a:p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Select only one ice breaker</a:t>
            </a:r>
            <a:endParaRPr lang="en-US" b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This ice breaker may be good for groups that have high energy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May need to adjust bullet points for cultural relevancy as needed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Depending on your conflict analysis/what you know about the group(s), participate in activity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462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Facilitator notes:</a:t>
            </a: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Ask clarifying questions as needed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“Is that where all the children go to school?”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dirty="0"/>
              <a:t>“What kinds of activities do you do on the lake?”</a:t>
            </a:r>
          </a:p>
          <a:p>
            <a:endParaRPr lang="en-US" dirty="0"/>
          </a:p>
          <a:p>
            <a:r>
              <a:rPr lang="en-US" b="1" dirty="0"/>
              <a:t>Adaptation notes:</a:t>
            </a:r>
          </a:p>
          <a:p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dirty="0"/>
              <a:t>Select only one ice breaker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/>
              <a:t>This ice breaker may also help inform implementation staff on local area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444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Q1, Q2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532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Responses sought:</a:t>
            </a:r>
          </a:p>
          <a:p>
            <a:endParaRPr lang="en-US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Q1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Honest answers</a:t>
            </a:r>
          </a:p>
          <a:p>
            <a:endParaRPr lang="en-US" b="1" dirty="0"/>
          </a:p>
          <a:p>
            <a:r>
              <a:rPr lang="en-US" b="1" dirty="0"/>
              <a:t>Facilitator notes:</a:t>
            </a:r>
          </a:p>
          <a:p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Participants may be reluctant to share what they know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May be afraid of being wrong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b="0" dirty="0"/>
              <a:t>May have strong opinions about the intervention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Avoid “correcting” when anyone’s wrong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/>
              <a:t>Instead ask the group “Has anyone else heard anything different?”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152DD6-5036-4857-AA51-A184571746C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230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9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11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1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1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4" Type="http://schemas.openxmlformats.org/officeDocument/2006/relationships/image" Target="../media/image15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4" Type="http://schemas.openxmlformats.org/officeDocument/2006/relationships/image" Target="../media/image1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1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4" Type="http://schemas.openxmlformats.org/officeDocument/2006/relationships/image" Target="../media/image1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9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9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21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21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4" Type="http://schemas.openxmlformats.org/officeDocument/2006/relationships/image" Target="../media/image2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2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11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4" Type="http://schemas.openxmlformats.org/officeDocument/2006/relationships/image" Target="../media/image25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4" Type="http://schemas.openxmlformats.org/officeDocument/2006/relationships/image" Target="../media/image27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25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27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odule Titl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B18E392-2B3D-4591-9AAF-DF4F12CE23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posición de imagen 24">
            <a:extLst>
              <a:ext uri="{FF2B5EF4-FFF2-40B4-BE49-F238E27FC236}">
                <a16:creationId xmlns:a16="http://schemas.microsoft.com/office/drawing/2014/main" id="{E462084F-31FE-40E6-8D5A-F2ADDC1768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6ABCB8A6-6CAC-4E7E-A72E-A5B7DF74756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822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texto 6">
            <a:extLst>
              <a:ext uri="{FF2B5EF4-FFF2-40B4-BE49-F238E27FC236}">
                <a16:creationId xmlns:a16="http://schemas.microsoft.com/office/drawing/2014/main" id="{6F521EF5-7C17-4E7D-8B9D-6848175A66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1" name="Marcador de texto 6">
            <a:extLst>
              <a:ext uri="{FF2B5EF4-FFF2-40B4-BE49-F238E27FC236}">
                <a16:creationId xmlns:a16="http://schemas.microsoft.com/office/drawing/2014/main" id="{6BEE06DD-E660-406D-AFE9-5D9735BEF43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7"/>
            <a:ext cx="5181600" cy="69474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284101-F24E-4FD9-9AD3-4686DB062A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829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D7AEDC9-0A0B-4B19-A70A-8446961238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texto 6">
            <a:extLst>
              <a:ext uri="{FF2B5EF4-FFF2-40B4-BE49-F238E27FC236}">
                <a16:creationId xmlns:a16="http://schemas.microsoft.com/office/drawing/2014/main" id="{43DB0EF0-7672-4F35-9B4C-28D18BD8B0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47221BFA-2B5D-4071-BF05-177A1B3C6C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72200" y="1166088"/>
            <a:ext cx="5181600" cy="633589"/>
          </a:xfrm>
        </p:spPr>
        <p:txBody>
          <a:bodyPr>
            <a:noAutofit/>
          </a:bodyPr>
          <a:lstStyle>
            <a:lvl1pPr marL="0" indent="0">
              <a:buNone/>
              <a:defRPr sz="24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90DF7AB-EF3A-4A62-A7AA-6FDD27DB651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4EF1616B-58A5-42D5-8FF2-EB8AF51A8EF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967049"/>
            <a:ext cx="5181600" cy="428740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51B6DC-D1D9-44E6-8FCB-0F2CD4DD8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1945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503" y="365125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673818"/>
            <a:ext cx="5700712" cy="446927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C8CF23E1-D695-4469-878D-68B599181A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4429A53-B833-4673-B626-F89F3C5119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70841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5449888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2963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46683146-132F-4AB4-BBF2-F7E70D3F000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BBD20D83-B307-415A-8A37-BE0F877818C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B612E-D53F-437B-A5F9-8B38C8294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9736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48E2039-D06A-4043-AA68-7DF66568B76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107FD3-B34A-4AC9-A1D1-89FAB757EE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7369"/>
            <a:ext cx="5699465" cy="1111594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54E534-1FCA-4637-8DCC-B8732A815D8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263" y="1750475"/>
            <a:ext cx="5699125" cy="432647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1221E-BF46-4F50-8679-D79D089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22711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9C92FF20-10CC-4520-A607-054E3D1E2E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8641" y="365125"/>
            <a:ext cx="5699465" cy="861002"/>
          </a:xfrm>
        </p:spPr>
        <p:txBody>
          <a:bodyPr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Marcador de contenido 11">
            <a:extLst>
              <a:ext uri="{FF2B5EF4-FFF2-40B4-BE49-F238E27FC236}">
                <a16:creationId xmlns:a16="http://schemas.microsoft.com/office/drawing/2014/main" id="{97B6437E-D836-46B7-9846-AA4AA4F30CE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8642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texto 6">
            <a:extLst>
              <a:ext uri="{FF2B5EF4-FFF2-40B4-BE49-F238E27FC236}">
                <a16:creationId xmlns:a16="http://schemas.microsoft.com/office/drawing/2014/main" id="{002D7933-7DFE-40EC-AF95-2D10FD2A2F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641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7DB2CCD9-E3CE-4C90-88F7-FD625E9A9DA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13224" y="0"/>
            <a:ext cx="5478776" cy="685799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>
                <a:noFill/>
              </a:defRPr>
            </a:lvl1pPr>
          </a:lstStyle>
          <a:p>
            <a:r>
              <a:rPr lang="es-CO" dirty="0"/>
              <a:t>A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6DFCA-DD22-4251-AF9B-72F6979DD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864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pPr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500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Reflect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61DA4C5A-F906-4452-83E8-0ABD38C3C13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651AD8-F2C5-4815-94AA-446917A36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747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Reflect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REFLECTION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4B324DA3-3F5C-42AF-BC0A-53C4B67223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942" y="1990131"/>
            <a:ext cx="4057112" cy="3172623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870476E-12C0-4513-845F-298F5BFF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40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urve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ADD2FBBF-53F2-46B7-B36D-08A6361BD49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9B1AFB5-7849-4771-BF6E-0916B79F4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542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Surve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7F116721-8FD8-4BEC-BA4B-A52FD6E2B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6129" y="1869223"/>
            <a:ext cx="4149612" cy="3229334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SURVEY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80F33F-BA04-4235-B1D5-9EFA1DB5B1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871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odule Title_Subtitle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áfico 3">
            <a:extLst>
              <a:ext uri="{FF2B5EF4-FFF2-40B4-BE49-F238E27FC236}">
                <a16:creationId xmlns:a16="http://schemas.microsoft.com/office/drawing/2014/main" id="{2DB98438-DBED-4FC2-B53D-2732DD1764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3962" y="624568"/>
            <a:ext cx="1104900" cy="1428750"/>
          </a:xfrm>
          <a:prstGeom prst="rect">
            <a:avLst/>
          </a:prstGeom>
        </p:spPr>
      </p:pic>
      <p:sp>
        <p:nvSpPr>
          <p:cNvPr id="8" name="Marcador de posición de imagen 24">
            <a:extLst>
              <a:ext uri="{FF2B5EF4-FFF2-40B4-BE49-F238E27FC236}">
                <a16:creationId xmlns:a16="http://schemas.microsoft.com/office/drawing/2014/main" id="{191B3718-8139-4339-824F-434E5324B3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3629" y="-27998"/>
            <a:ext cx="6080141" cy="6911542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  <a:gd name="connsiteX0" fmla="*/ 639394 w 5990971"/>
              <a:gd name="connsiteY0" fmla="*/ 61937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9394 w 5990971"/>
              <a:gd name="connsiteY4" fmla="*/ 61937 h 6891457"/>
              <a:gd name="connsiteX0" fmla="*/ 639394 w 5989934"/>
              <a:gd name="connsiteY0" fmla="*/ 0 h 6829520"/>
              <a:gd name="connsiteX1" fmla="*/ 5911957 w 5989934"/>
              <a:gd name="connsiteY1" fmla="*/ 21292 h 6829520"/>
              <a:gd name="connsiteX2" fmla="*/ 5989716 w 5989934"/>
              <a:gd name="connsiteY2" fmla="*/ 6829520 h 6829520"/>
              <a:gd name="connsiteX3" fmla="*/ 0 w 5989934"/>
              <a:gd name="connsiteY3" fmla="*/ 6818368 h 6829520"/>
              <a:gd name="connsiteX4" fmla="*/ 639394 w 5989934"/>
              <a:gd name="connsiteY4" fmla="*/ 0 h 6829520"/>
              <a:gd name="connsiteX0" fmla="*/ 655248 w 5989934"/>
              <a:gd name="connsiteY0" fmla="*/ 0 h 6813666"/>
              <a:gd name="connsiteX1" fmla="*/ 5911957 w 5989934"/>
              <a:gd name="connsiteY1" fmla="*/ 5438 h 6813666"/>
              <a:gd name="connsiteX2" fmla="*/ 5989716 w 5989934"/>
              <a:gd name="connsiteY2" fmla="*/ 6813666 h 6813666"/>
              <a:gd name="connsiteX3" fmla="*/ 0 w 5989934"/>
              <a:gd name="connsiteY3" fmla="*/ 6802514 h 6813666"/>
              <a:gd name="connsiteX4" fmla="*/ 655248 w 5989934"/>
              <a:gd name="connsiteY4" fmla="*/ 0 h 6813666"/>
              <a:gd name="connsiteX0" fmla="*/ 646301 w 5980987"/>
              <a:gd name="connsiteY0" fmla="*/ 0 h 6813666"/>
              <a:gd name="connsiteX1" fmla="*/ 5903010 w 5980987"/>
              <a:gd name="connsiteY1" fmla="*/ 5438 h 6813666"/>
              <a:gd name="connsiteX2" fmla="*/ 5980769 w 5980987"/>
              <a:gd name="connsiteY2" fmla="*/ 6813666 h 6813666"/>
              <a:gd name="connsiteX3" fmla="*/ 0 w 5980987"/>
              <a:gd name="connsiteY3" fmla="*/ 6766728 h 6813666"/>
              <a:gd name="connsiteX4" fmla="*/ 646301 w 5980987"/>
              <a:gd name="connsiteY4" fmla="*/ 0 h 6813666"/>
              <a:gd name="connsiteX0" fmla="*/ 646301 w 5910208"/>
              <a:gd name="connsiteY0" fmla="*/ 0 h 6766728"/>
              <a:gd name="connsiteX1" fmla="*/ 5903010 w 5910208"/>
              <a:gd name="connsiteY1" fmla="*/ 5438 h 6766728"/>
              <a:gd name="connsiteX2" fmla="*/ 5909195 w 5910208"/>
              <a:gd name="connsiteY2" fmla="*/ 6751038 h 6766728"/>
              <a:gd name="connsiteX3" fmla="*/ 0 w 5910208"/>
              <a:gd name="connsiteY3" fmla="*/ 6766728 h 6766728"/>
              <a:gd name="connsiteX4" fmla="*/ 646301 w 5910208"/>
              <a:gd name="connsiteY4" fmla="*/ 0 h 6766728"/>
              <a:gd name="connsiteX0" fmla="*/ 650583 w 5910208"/>
              <a:gd name="connsiteY0" fmla="*/ 0 h 6775294"/>
              <a:gd name="connsiteX1" fmla="*/ 5903010 w 5910208"/>
              <a:gd name="connsiteY1" fmla="*/ 14004 h 6775294"/>
              <a:gd name="connsiteX2" fmla="*/ 5909195 w 5910208"/>
              <a:gd name="connsiteY2" fmla="*/ 6759604 h 6775294"/>
              <a:gd name="connsiteX3" fmla="*/ 0 w 5910208"/>
              <a:gd name="connsiteY3" fmla="*/ 6775294 h 6775294"/>
              <a:gd name="connsiteX4" fmla="*/ 650583 w 5910208"/>
              <a:gd name="connsiteY4" fmla="*/ 0 h 6775294"/>
              <a:gd name="connsiteX0" fmla="*/ 646469 w 5910208"/>
              <a:gd name="connsiteY0" fmla="*/ 60059 h 6761290"/>
              <a:gd name="connsiteX1" fmla="*/ 5903010 w 5910208"/>
              <a:gd name="connsiteY1" fmla="*/ 0 h 6761290"/>
              <a:gd name="connsiteX2" fmla="*/ 5909195 w 5910208"/>
              <a:gd name="connsiteY2" fmla="*/ 6745600 h 6761290"/>
              <a:gd name="connsiteX3" fmla="*/ 0 w 5910208"/>
              <a:gd name="connsiteY3" fmla="*/ 6761290 h 6761290"/>
              <a:gd name="connsiteX4" fmla="*/ 646469 w 5910208"/>
              <a:gd name="connsiteY4" fmla="*/ 60059 h 6761290"/>
              <a:gd name="connsiteX0" fmla="*/ 646469 w 5909690"/>
              <a:gd name="connsiteY0" fmla="*/ 18913 h 6720144"/>
              <a:gd name="connsiteX1" fmla="*/ 5882438 w 5909690"/>
              <a:gd name="connsiteY1" fmla="*/ 0 h 6720144"/>
              <a:gd name="connsiteX2" fmla="*/ 5909195 w 5909690"/>
              <a:gd name="connsiteY2" fmla="*/ 6704454 h 6720144"/>
              <a:gd name="connsiteX3" fmla="*/ 0 w 5909690"/>
              <a:gd name="connsiteY3" fmla="*/ 6720144 h 6720144"/>
              <a:gd name="connsiteX4" fmla="*/ 646469 w 5909690"/>
              <a:gd name="connsiteY4" fmla="*/ 18913 h 6720144"/>
              <a:gd name="connsiteX0" fmla="*/ 646469 w 5909606"/>
              <a:gd name="connsiteY0" fmla="*/ 2454 h 6703685"/>
              <a:gd name="connsiteX1" fmla="*/ 5874209 w 5909606"/>
              <a:gd name="connsiteY1" fmla="*/ 0 h 6703685"/>
              <a:gd name="connsiteX2" fmla="*/ 5909195 w 5909606"/>
              <a:gd name="connsiteY2" fmla="*/ 6687995 h 6703685"/>
              <a:gd name="connsiteX3" fmla="*/ 0 w 5909606"/>
              <a:gd name="connsiteY3" fmla="*/ 6703685 h 6703685"/>
              <a:gd name="connsiteX4" fmla="*/ 646469 w 5909606"/>
              <a:gd name="connsiteY4" fmla="*/ 2454 h 6703685"/>
              <a:gd name="connsiteX0" fmla="*/ 662928 w 5909606"/>
              <a:gd name="connsiteY0" fmla="*/ 0 h 6717689"/>
              <a:gd name="connsiteX1" fmla="*/ 5874209 w 5909606"/>
              <a:gd name="connsiteY1" fmla="*/ 14004 h 6717689"/>
              <a:gd name="connsiteX2" fmla="*/ 5909195 w 5909606"/>
              <a:gd name="connsiteY2" fmla="*/ 6701999 h 6717689"/>
              <a:gd name="connsiteX3" fmla="*/ 0 w 5909606"/>
              <a:gd name="connsiteY3" fmla="*/ 6717689 h 6717689"/>
              <a:gd name="connsiteX4" fmla="*/ 662928 w 5909606"/>
              <a:gd name="connsiteY4" fmla="*/ 0 h 6717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606" h="6717689">
                <a:moveTo>
                  <a:pt x="662928" y="0"/>
                </a:moveTo>
                <a:lnTo>
                  <a:pt x="5874209" y="14004"/>
                </a:lnTo>
                <a:cubicBezTo>
                  <a:pt x="5869043" y="2305171"/>
                  <a:pt x="5914361" y="4410832"/>
                  <a:pt x="5909195" y="6701999"/>
                </a:cubicBezTo>
                <a:lnTo>
                  <a:pt x="0" y="6717689"/>
                </a:lnTo>
                <a:lnTo>
                  <a:pt x="662928" y="0"/>
                </a:lnTo>
                <a:close/>
              </a:path>
            </a:pathLst>
          </a:custGeom>
        </p:spPr>
        <p:txBody>
          <a:bodyPr/>
          <a:lstStyle/>
          <a:p>
            <a:endParaRPr lang="es-E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574C1787-E15F-4B24-B441-EBC0EE157F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96724" y="4227429"/>
            <a:ext cx="5215114" cy="528637"/>
          </a:xfrm>
        </p:spPr>
        <p:txBody>
          <a:bodyPr>
            <a:normAutofit/>
          </a:bodyPr>
          <a:lstStyle>
            <a:lvl1pPr marL="0" indent="0" algn="l">
              <a:buNone/>
              <a:tabLst>
                <a:tab pos="2241550" algn="l"/>
              </a:tabLst>
              <a:defRPr sz="24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sz="2400" b="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CLICK TO EDIT MASTER 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02616B-AEE9-455D-BDBB-1462E68477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7421" y="2901866"/>
            <a:ext cx="5215114" cy="1325563"/>
          </a:xfrm>
        </p:spPr>
        <p:txBody>
          <a:bodyPr anchor="ctr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A404A89-0C43-43A2-A6F1-70C50104C8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21" y="1119434"/>
            <a:ext cx="2426867" cy="9338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752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Demo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60BB295C-C38F-4C13-8285-781D96C1CF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2E15E-7DCA-4581-89D7-C07C432F9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3465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emo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DEMO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506ACD1-DAC7-4525-B5FC-18FE2EB62F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248" y="2290762"/>
            <a:ext cx="3166222" cy="2825927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D41DE-9E49-4CE0-89BB-5D156E6A05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1261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70549B5-D9EE-4923-B91B-9E4C18E7BC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8B3AF-3110-4E42-9049-C743FEE6C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2347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854EE6-D46B-4BE0-9BC4-F203B3B72C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1442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Questions_Any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23587CD-5A76-4456-B192-E5A485FE7874}"/>
              </a:ext>
            </a:extLst>
          </p:cNvPr>
          <p:cNvSpPr txBox="1">
            <a:spLocks/>
          </p:cNvSpPr>
          <p:nvPr userDrawn="1"/>
        </p:nvSpPr>
        <p:spPr>
          <a:xfrm>
            <a:off x="4876282" y="2998499"/>
            <a:ext cx="5699465" cy="8610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+mj-lt"/>
                <a:ea typeface="+mj-ea"/>
                <a:cs typeface="Lato" panose="020F0502020204030203" pitchFamily="34" charset="0"/>
              </a:defRPr>
            </a:lvl1pPr>
          </a:lstStyle>
          <a:p>
            <a:pPr algn="ctr"/>
            <a:r>
              <a:rPr lang="en-US" sz="4400" dirty="0">
                <a:solidFill>
                  <a:schemeClr val="tx1"/>
                </a:solidFill>
              </a:rPr>
              <a:t>Any questions?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351015F4-FDA4-45AB-96DC-5109ADBA19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6253" y="1990131"/>
            <a:ext cx="3720065" cy="3114887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F28478B-2EEC-4868-A489-EAD568F567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82646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Discussion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28B661D5-FAE0-4DD5-A0FA-4D38E02408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993B640-0AFB-402E-93FD-A3C80A84C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1166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Discussion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DISCUSSION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2638170-AD71-4747-B769-C02CAE1865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6470" y="1830656"/>
            <a:ext cx="3594101" cy="333151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D6F8D-CB9A-42FE-8800-741614736E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2462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Resource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2E31B0E-B824-4EE0-81A9-D2DECFFB29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080367B-1BD9-4ACB-B7B5-CCE999F5CB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8002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con Resource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RESOURCES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8D4ADC3-2A2D-4047-AC54-A1241D5E9B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220" y="1888612"/>
            <a:ext cx="3840351" cy="3215605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1CC4828-506C-4869-BBF7-F60F1172D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2183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KNOWLEDGE check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D24262D-5601-453D-9EB0-5195D7182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36BA8B2-81F7-4447-9171-7532E81E4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5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83BF771-DB29-4C19-99E5-B10DEE15D1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39F36D-F814-4633-B2FC-E8D4BFDE2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91627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Knowledge check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KNOWLEDGE CHECK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8B15EF5B-1E7E-4050-83CF-59A259144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2303" y="1804344"/>
            <a:ext cx="3178268" cy="335783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3FE353-0000-4504-9B8D-DC78575F6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35563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con Group Activity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0118F49-8A96-465F-AF06-DFDE342F8A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69F12E-5A5E-48A8-9EC0-E43D8D4923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186083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Group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GROUP ACTIVITY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F31274F-8DEA-4A21-9D52-97C2B58764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4210" y="1961188"/>
            <a:ext cx="3356361" cy="304414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56725F-9993-452E-9B3C-86DA8E6F6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16424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con Breakout Groups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6046E55-B987-4EFC-9CE3-286614CE185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5338F20E-D8B7-4198-8933-8C8E94DCE0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85F2606-46DC-4BDA-9064-4C765F5313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5585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con Breakout Groups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BREAKOUT GROUPS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77D292B8-B7DC-4BFE-8476-6BDD19C892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9398" y="2070847"/>
            <a:ext cx="3954723" cy="2902256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16AADF-F1D0-4605-871E-DE31D9B6B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5158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ctivity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5942347-DD39-4631-BF45-CEB7582D61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9200" y="1990131"/>
            <a:ext cx="3594100" cy="311488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6F9989C-06D7-47C8-AE6D-EF1C78E9391D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ACTIVITY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0FEF5-AEA8-4557-B6F1-B79D0EEBB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8203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Alert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D182E564-E2EE-4F7C-A155-A0D1E80AB4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63E9E30-8E76-4C16-99F6-AE5B2435EB78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A0DECC-6D03-46EC-BD4E-72123352FD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1795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TOOLKIT NOTE+title+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2088773"/>
            <a:ext cx="5700712" cy="4054316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4" name="Marcador de texto 6">
            <a:extLst>
              <a:ext uri="{FF2B5EF4-FFF2-40B4-BE49-F238E27FC236}">
                <a16:creationId xmlns:a16="http://schemas.microsoft.com/office/drawing/2014/main" id="{D2C15996-8C8D-4AF5-87D8-7B6EC4040D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22962" y="1324769"/>
            <a:ext cx="5699465" cy="665362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1A45B37-C38A-426E-8E86-0FDAC0D4BF70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E5718097-22D5-4894-A72E-C1AA4CC9C4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B0A6E54-0747-447F-ABDA-D3557C09B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659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 Alert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ADBEB796-88F5-48E5-8D6A-1490338240F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375365"/>
            <a:ext cx="3748259" cy="38068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8AEA6A1E-6C53-4E82-B23C-56DD9F587817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NOTE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C8CA5D-37E9-4536-8FA8-7C2A00F54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17102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con Toolkit Note+titl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arcador de contenido 11">
            <a:extLst>
              <a:ext uri="{FF2B5EF4-FFF2-40B4-BE49-F238E27FC236}">
                <a16:creationId xmlns:a16="http://schemas.microsoft.com/office/drawing/2014/main" id="{BCCC60CD-004E-4566-AC99-6BF1DA88813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22963" y="1324947"/>
            <a:ext cx="5700712" cy="4818142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71EAB9A-B5F2-437C-BFD0-3421EA76E13C}"/>
              </a:ext>
            </a:extLst>
          </p:cNvPr>
          <p:cNvSpPr txBox="1"/>
          <p:nvPr userDrawn="1"/>
        </p:nvSpPr>
        <p:spPr>
          <a:xfrm>
            <a:off x="5921714" y="503238"/>
            <a:ext cx="5699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chemeClr val="accent6"/>
                </a:solidFill>
                <a:latin typeface="+mj-lt"/>
              </a:rPr>
              <a:t>TOOLKIT NOTE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9779251-825D-45F7-B9CD-138E19E00D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5041" y="1837765"/>
            <a:ext cx="3613416" cy="3146611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15924-B35D-4706-9880-8426AD21B7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6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ilitator-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2033345"/>
            <a:ext cx="5405036" cy="495033"/>
          </a:xfrm>
        </p:spPr>
        <p:txBody>
          <a:bodyPr>
            <a:noAutofit/>
          </a:bodyPr>
          <a:lstStyle>
            <a:lvl1pPr marL="48600" indent="0" algn="l">
              <a:buNone/>
              <a:defRPr sz="2400" b="1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2816142"/>
            <a:ext cx="5405036" cy="2425918"/>
          </a:xfrm>
        </p:spPr>
        <p:txBody>
          <a:bodyPr>
            <a:noAutofit/>
          </a:bodyPr>
          <a:lstStyle>
            <a:lvl1pPr marL="48600" indent="0" algn="l">
              <a:buNone/>
              <a:defRPr sz="22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335DFA59-129A-4CFB-936C-9FBBE6899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00925" y="1453534"/>
            <a:ext cx="3743325" cy="3783254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FFBF7F9F-0B81-40DA-97E2-3E201F956E84}"/>
              </a:ext>
            </a:extLst>
          </p:cNvPr>
          <p:cNvSpPr/>
          <p:nvPr userDrawn="1"/>
        </p:nvSpPr>
        <p:spPr>
          <a:xfrm>
            <a:off x="7239780" y="1314450"/>
            <a:ext cx="4080491" cy="4080491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EC988C-96FE-4D9F-A724-5F6357BDC164}"/>
              </a:ext>
            </a:extLst>
          </p:cNvPr>
          <p:cNvSpPr txBox="1"/>
          <p:nvPr userDrawn="1"/>
        </p:nvSpPr>
        <p:spPr>
          <a:xfrm>
            <a:off x="744071" y="35198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+mj-lt"/>
              </a:rPr>
              <a:t>MEET THE FACILITATOR</a:t>
            </a:r>
            <a:endParaRPr lang="es-ES" sz="40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37DC9A3-B22E-4CC7-963B-7E19158CC0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8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Marcador de contenido 3">
            <a:extLst>
              <a:ext uri="{FF2B5EF4-FFF2-40B4-BE49-F238E27FC236}">
                <a16:creationId xmlns:a16="http://schemas.microsoft.com/office/drawing/2014/main" id="{F0B96912-9C5A-4C6E-BA50-3EA5115913E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76950" y="2140743"/>
            <a:ext cx="576580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42B1A68-3924-4834-B4F3-2E4C82840A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0066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Righ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A9011-6C8A-4005-830B-A137B17E49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76950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Marcador de contenido 3">
            <a:extLst>
              <a:ext uri="{FF2B5EF4-FFF2-40B4-BE49-F238E27FC236}">
                <a16:creationId xmlns:a16="http://schemas.microsoft.com/office/drawing/2014/main" id="{80DBF6A4-1DA7-4CE0-A924-C94EE23B6DA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076950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8" name="Marcador de texto 6">
            <a:extLst>
              <a:ext uri="{FF2B5EF4-FFF2-40B4-BE49-F238E27FC236}">
                <a16:creationId xmlns:a16="http://schemas.microsoft.com/office/drawing/2014/main" id="{F425EFF4-8ADD-4DC9-A303-DAA794B1518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76950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5" name="Marcador de posición de imagen 24">
            <a:extLst>
              <a:ext uri="{FF2B5EF4-FFF2-40B4-BE49-F238E27FC236}">
                <a16:creationId xmlns:a16="http://schemas.microsoft.com/office/drawing/2014/main" id="{9CDF3C61-247E-40F0-B55F-B42633C1F94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-2"/>
            <a:ext cx="5967413" cy="6858001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7413" h="6858001">
                <a:moveTo>
                  <a:pt x="0" y="1"/>
                </a:moveTo>
                <a:lnTo>
                  <a:pt x="5393976" y="0"/>
                </a:lnTo>
                <a:lnTo>
                  <a:pt x="5967413" y="6858001"/>
                </a:lnTo>
                <a:lnTo>
                  <a:pt x="0" y="6858001"/>
                </a:lnTo>
                <a:lnTo>
                  <a:pt x="0" y="1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26400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168" y="166254"/>
            <a:ext cx="5765800" cy="1662545"/>
          </a:xfrm>
          <a:noFill/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A9F26040-4135-4C19-9852-355D7581C4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41168" y="2178050"/>
            <a:ext cx="5835650" cy="4405313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3" name="Marcador de posición de imagen 24">
            <a:extLst>
              <a:ext uri="{FF2B5EF4-FFF2-40B4-BE49-F238E27FC236}">
                <a16:creationId xmlns:a16="http://schemas.microsoft.com/office/drawing/2014/main" id="{9030932B-19F0-4E79-B31F-ABACAABC37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349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+Title+Subtitle+ Left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3AE166-16ED-4874-BD69-4FF39D0B34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1318" y="166254"/>
            <a:ext cx="5835650" cy="1662545"/>
          </a:xfrm>
          <a:noFill/>
          <a:ln>
            <a:noFill/>
          </a:ln>
        </p:spPr>
        <p:txBody>
          <a:bodyPr tIns="540000" anchor="t">
            <a:noAutofit/>
          </a:bodyPr>
          <a:lstStyle>
            <a:lvl1pPr algn="l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Marcador de contenido 3">
            <a:extLst>
              <a:ext uri="{FF2B5EF4-FFF2-40B4-BE49-F238E27FC236}">
                <a16:creationId xmlns:a16="http://schemas.microsoft.com/office/drawing/2014/main" id="{C652D710-8F4D-4812-9C2E-A347C194A47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95275" y="2734887"/>
            <a:ext cx="5835650" cy="3848476"/>
          </a:xfrm>
        </p:spPr>
        <p:txBody>
          <a:bodyPr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9" name="Marcador de texto 6">
            <a:extLst>
              <a:ext uri="{FF2B5EF4-FFF2-40B4-BE49-F238E27FC236}">
                <a16:creationId xmlns:a16="http://schemas.microsoft.com/office/drawing/2014/main" id="{32EEE241-3B01-4133-A566-D28A785C66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71318" y="1956218"/>
            <a:ext cx="5835650" cy="65635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17" name="Marcador de posición de imagen 24">
            <a:extLst>
              <a:ext uri="{FF2B5EF4-FFF2-40B4-BE49-F238E27FC236}">
                <a16:creationId xmlns:a16="http://schemas.microsoft.com/office/drawing/2014/main" id="{69B62BB9-5A87-4AC3-A6E2-87E362169F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93589" y="-22304"/>
            <a:ext cx="5990971" cy="6891457"/>
          </a:xfrm>
          <a:custGeom>
            <a:avLst/>
            <a:gdLst>
              <a:gd name="connsiteX0" fmla="*/ 0 w 5967413"/>
              <a:gd name="connsiteY0" fmla="*/ 0 h 6858000"/>
              <a:gd name="connsiteX1" fmla="*/ 5967413 w 5967413"/>
              <a:gd name="connsiteY1" fmla="*/ 0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5499 h 6873499"/>
              <a:gd name="connsiteX1" fmla="*/ 4867034 w 5967413"/>
              <a:gd name="connsiteY1" fmla="*/ 0 h 6873499"/>
              <a:gd name="connsiteX2" fmla="*/ 5967413 w 5967413"/>
              <a:gd name="connsiteY2" fmla="*/ 6873499 h 6873499"/>
              <a:gd name="connsiteX3" fmla="*/ 0 w 5967413"/>
              <a:gd name="connsiteY3" fmla="*/ 6873499 h 6873499"/>
              <a:gd name="connsiteX4" fmla="*/ 0 w 5967413"/>
              <a:gd name="connsiteY4" fmla="*/ 15499 h 6873499"/>
              <a:gd name="connsiteX0" fmla="*/ 0 w 5967413"/>
              <a:gd name="connsiteY0" fmla="*/ 0 h 6858000"/>
              <a:gd name="connsiteX1" fmla="*/ 5207997 w 5967413"/>
              <a:gd name="connsiteY1" fmla="*/ 15497 h 6858000"/>
              <a:gd name="connsiteX2" fmla="*/ 5967413 w 5967413"/>
              <a:gd name="connsiteY2" fmla="*/ 6858000 h 6858000"/>
              <a:gd name="connsiteX3" fmla="*/ 0 w 5967413"/>
              <a:gd name="connsiteY3" fmla="*/ 6858000 h 6858000"/>
              <a:gd name="connsiteX4" fmla="*/ 0 w 5967413"/>
              <a:gd name="connsiteY4" fmla="*/ 0 h 6858000"/>
              <a:gd name="connsiteX0" fmla="*/ 0 w 5967413"/>
              <a:gd name="connsiteY0" fmla="*/ 1 h 6858001"/>
              <a:gd name="connsiteX1" fmla="*/ 5393976 w 5967413"/>
              <a:gd name="connsiteY1" fmla="*/ 0 h 6858001"/>
              <a:gd name="connsiteX2" fmla="*/ 5967413 w 5967413"/>
              <a:gd name="connsiteY2" fmla="*/ 6858001 h 6858001"/>
              <a:gd name="connsiteX3" fmla="*/ 0 w 5967413"/>
              <a:gd name="connsiteY3" fmla="*/ 6858001 h 6858001"/>
              <a:gd name="connsiteX4" fmla="*/ 0 w 5967413"/>
              <a:gd name="connsiteY4" fmla="*/ 1 h 6858001"/>
              <a:gd name="connsiteX0" fmla="*/ 0 w 5982912"/>
              <a:gd name="connsiteY0" fmla="*/ 15500 h 6873500"/>
              <a:gd name="connsiteX1" fmla="*/ 5982912 w 5982912"/>
              <a:gd name="connsiteY1" fmla="*/ 0 h 6873500"/>
              <a:gd name="connsiteX2" fmla="*/ 5967413 w 5982912"/>
              <a:gd name="connsiteY2" fmla="*/ 6873500 h 6873500"/>
              <a:gd name="connsiteX3" fmla="*/ 0 w 5982912"/>
              <a:gd name="connsiteY3" fmla="*/ 6873500 h 6873500"/>
              <a:gd name="connsiteX4" fmla="*/ 0 w 5982912"/>
              <a:gd name="connsiteY4" fmla="*/ 15500 h 6873500"/>
              <a:gd name="connsiteX0" fmla="*/ 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0 w 5998411"/>
              <a:gd name="connsiteY4" fmla="*/ 2 h 6858002"/>
              <a:gd name="connsiteX0" fmla="*/ 635430 w 5998411"/>
              <a:gd name="connsiteY0" fmla="*/ 2 h 6858002"/>
              <a:gd name="connsiteX1" fmla="*/ 5998411 w 5998411"/>
              <a:gd name="connsiteY1" fmla="*/ 0 h 6858002"/>
              <a:gd name="connsiteX2" fmla="*/ 5967413 w 5998411"/>
              <a:gd name="connsiteY2" fmla="*/ 6858002 h 6858002"/>
              <a:gd name="connsiteX3" fmla="*/ 0 w 5998411"/>
              <a:gd name="connsiteY3" fmla="*/ 6858002 h 6858002"/>
              <a:gd name="connsiteX4" fmla="*/ 635430 w 5998411"/>
              <a:gd name="connsiteY4" fmla="*/ 2 h 6858002"/>
              <a:gd name="connsiteX0" fmla="*/ 635430 w 5987259"/>
              <a:gd name="connsiteY0" fmla="*/ 22305 h 6880305"/>
              <a:gd name="connsiteX1" fmla="*/ 5987259 w 5987259"/>
              <a:gd name="connsiteY1" fmla="*/ 0 h 6880305"/>
              <a:gd name="connsiteX2" fmla="*/ 5967413 w 5987259"/>
              <a:gd name="connsiteY2" fmla="*/ 6880305 h 6880305"/>
              <a:gd name="connsiteX3" fmla="*/ 0 w 5987259"/>
              <a:gd name="connsiteY3" fmla="*/ 6880305 h 6880305"/>
              <a:gd name="connsiteX4" fmla="*/ 635430 w 5987259"/>
              <a:gd name="connsiteY4" fmla="*/ 22305 h 6880305"/>
              <a:gd name="connsiteX0" fmla="*/ 635430 w 5990971"/>
              <a:gd name="connsiteY0" fmla="*/ 22305 h 6891457"/>
              <a:gd name="connsiteX1" fmla="*/ 5987259 w 5990971"/>
              <a:gd name="connsiteY1" fmla="*/ 0 h 6891457"/>
              <a:gd name="connsiteX2" fmla="*/ 5989716 w 5990971"/>
              <a:gd name="connsiteY2" fmla="*/ 6891457 h 6891457"/>
              <a:gd name="connsiteX3" fmla="*/ 0 w 5990971"/>
              <a:gd name="connsiteY3" fmla="*/ 6880305 h 6891457"/>
              <a:gd name="connsiteX4" fmla="*/ 635430 w 5990971"/>
              <a:gd name="connsiteY4" fmla="*/ 22305 h 6891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90971" h="6891457">
                <a:moveTo>
                  <a:pt x="635430" y="22305"/>
                </a:moveTo>
                <a:lnTo>
                  <a:pt x="5987259" y="0"/>
                </a:lnTo>
                <a:cubicBezTo>
                  <a:pt x="5982093" y="2291167"/>
                  <a:pt x="5994882" y="4600290"/>
                  <a:pt x="5989716" y="6891457"/>
                </a:cubicBezTo>
                <a:lnTo>
                  <a:pt x="0" y="6880305"/>
                </a:lnTo>
                <a:lnTo>
                  <a:pt x="635430" y="22305"/>
                </a:lnTo>
                <a:close/>
              </a:path>
            </a:pathLst>
          </a:custGeom>
        </p:spPr>
        <p:txBody>
          <a:bodyPr/>
          <a:lstStyle/>
          <a:p>
            <a:endParaRPr lang="es-E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7825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elogramo 1">
            <a:extLst>
              <a:ext uri="{FF2B5EF4-FFF2-40B4-BE49-F238E27FC236}">
                <a16:creationId xmlns:a16="http://schemas.microsoft.com/office/drawing/2014/main" id="{412BB81D-3A2F-4D45-AFA0-C6D89AAB7B10}"/>
              </a:ext>
            </a:extLst>
          </p:cNvPr>
          <p:cNvSpPr/>
          <p:nvPr userDrawn="1"/>
        </p:nvSpPr>
        <p:spPr>
          <a:xfrm flipH="1">
            <a:off x="-1684341" y="4575695"/>
            <a:ext cx="6793733" cy="2282305"/>
          </a:xfrm>
          <a:prstGeom prst="parallelogram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260156" y="4575695"/>
            <a:ext cx="6793733" cy="2078038"/>
          </a:xfrm>
        </p:spPr>
        <p:txBody>
          <a:bodyPr>
            <a:no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07EF29-013D-4DF1-AFF8-9AE69FF3AA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15753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Text_Image_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65D24EE-091B-4ECE-8BB5-BF86CE9347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4530433"/>
          </a:xfrm>
        </p:spPr>
        <p:txBody>
          <a:bodyPr/>
          <a:lstStyle/>
          <a:p>
            <a:endParaRPr lang="es-E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8A66472-3E3F-46BB-9225-6FB6124564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8189" y="4718649"/>
            <a:ext cx="3079630" cy="1935084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2890B9F-202A-4D5C-8B79-095DF0223088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752491" y="4718649"/>
            <a:ext cx="8301398" cy="1935084"/>
          </a:xfrm>
        </p:spPr>
        <p:txBody>
          <a:bodyPr anchor="ctr">
            <a:no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45601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B136DAC-1F30-4A29-ABFA-2C098EB1D5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60732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467298F-4857-46C1-AF1F-33919A3FFA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486122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Marcador de texto 6">
            <a:extLst>
              <a:ext uri="{FF2B5EF4-FFF2-40B4-BE49-F238E27FC236}">
                <a16:creationId xmlns:a16="http://schemas.microsoft.com/office/drawing/2014/main" id="{1CA92639-669C-41E4-B0AC-C2BD097F76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2987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+ Subtitle +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 b="1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49D37ED9-F8A0-4D94-86DA-041FD9A493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80789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rgbClr val="C00000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FFC34D-D279-4B36-8118-7869678279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577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C7A1D-8F91-4C5A-8FED-94BB597F76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400" y="210694"/>
            <a:ext cx="11328400" cy="981075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noProof="0"/>
              <a:t>MEET THE TEAM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CA6721C-C2FD-46D1-83F2-56B127B6A37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063" y="4629979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37" name="Text Placeholder 35">
            <a:extLst>
              <a:ext uri="{FF2B5EF4-FFF2-40B4-BE49-F238E27FC236}">
                <a16:creationId xmlns:a16="http://schemas.microsoft.com/office/drawing/2014/main" id="{EEC06016-80BC-492E-A6DD-CBED7109354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5481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8F674247-9537-425A-BC94-80D551677A3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660333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EC6014A8-1E0B-4750-A430-4DBC796B097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09436" y="5174101"/>
            <a:ext cx="2900362" cy="684212"/>
          </a:xfrm>
        </p:spPr>
        <p:txBody>
          <a:bodyPr>
            <a:noAutofit/>
          </a:bodyPr>
          <a:lstStyle>
            <a:lvl1pPr marL="48600" indent="0" algn="ct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noProof="0" dirty="0"/>
              <a:t>Description here</a:t>
            </a:r>
          </a:p>
        </p:txBody>
      </p:sp>
      <p:sp>
        <p:nvSpPr>
          <p:cNvPr id="4" name="Marcador de posición de imagen 3">
            <a:extLst>
              <a:ext uri="{FF2B5EF4-FFF2-40B4-BE49-F238E27FC236}">
                <a16:creationId xmlns:a16="http://schemas.microsoft.com/office/drawing/2014/main" id="{0C408AF0-B9B9-4FBF-B893-DC53B82AA39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0354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5" name="Marcador de posición de imagen 3">
            <a:extLst>
              <a:ext uri="{FF2B5EF4-FFF2-40B4-BE49-F238E27FC236}">
                <a16:creationId xmlns:a16="http://schemas.microsoft.com/office/drawing/2014/main" id="{DA117A88-040A-4761-BB56-93A0458474C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936814" y="197631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6" name="Marcador de posición de imagen 3">
            <a:extLst>
              <a:ext uri="{FF2B5EF4-FFF2-40B4-BE49-F238E27FC236}">
                <a16:creationId xmlns:a16="http://schemas.microsoft.com/office/drawing/2014/main" id="{8DFE197D-DA4A-424C-9391-845E5081F70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885917" y="1900124"/>
            <a:ext cx="2347399" cy="2373266"/>
          </a:xfrm>
          <a:prstGeom prst="ellipse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13" name="Text Placeholder 35">
            <a:extLst>
              <a:ext uri="{FF2B5EF4-FFF2-40B4-BE49-F238E27FC236}">
                <a16:creationId xmlns:a16="http://schemas.microsoft.com/office/drawing/2014/main" id="{58824CEB-126C-4E1D-9330-B8E6C10FA4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60333" y="4629978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4" name="Text Placeholder 35">
            <a:extLst>
              <a:ext uri="{FF2B5EF4-FFF2-40B4-BE49-F238E27FC236}">
                <a16:creationId xmlns:a16="http://schemas.microsoft.com/office/drawing/2014/main" id="{7D762268-EE11-4E4A-B3F3-1DA212D027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609436" y="4629977"/>
            <a:ext cx="2900362" cy="495033"/>
          </a:xfrm>
        </p:spPr>
        <p:txBody>
          <a:bodyPr>
            <a:noAutofit/>
          </a:bodyPr>
          <a:lstStyle>
            <a:lvl1pPr marL="48600" indent="0" algn="ctr">
              <a:buNone/>
              <a:defRPr sz="2200" b="1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Name Here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37AB4F06-41A8-41E4-A9F8-D73BDDC9832F}"/>
              </a:ext>
            </a:extLst>
          </p:cNvPr>
          <p:cNvSpPr/>
          <p:nvPr userDrawn="1"/>
        </p:nvSpPr>
        <p:spPr>
          <a:xfrm>
            <a:off x="788411" y="1879420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7E25807-FA8A-43A3-B19A-423410858716}"/>
              </a:ext>
            </a:extLst>
          </p:cNvPr>
          <p:cNvSpPr/>
          <p:nvPr userDrawn="1"/>
        </p:nvSpPr>
        <p:spPr>
          <a:xfrm>
            <a:off x="4822227" y="186569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D4A74790-FA70-45F8-9377-F709EBE39C99}"/>
              </a:ext>
            </a:extLst>
          </p:cNvPr>
          <p:cNvSpPr/>
          <p:nvPr userDrawn="1"/>
        </p:nvSpPr>
        <p:spPr>
          <a:xfrm>
            <a:off x="8762365" y="1789506"/>
            <a:ext cx="2594502" cy="2594502"/>
          </a:xfrm>
          <a:prstGeom prst="ellipse">
            <a:avLst/>
          </a:prstGeom>
          <a:noFill/>
          <a:ln w="285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EEABEC4B-56BA-4C3D-939C-6F86A8B4EC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91881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1912884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DCE7D7-E72E-4D2F-96F1-2CB9A3D5BC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vert="horz" lIns="91440" tIns="45720" rIns="91440" bIns="45720" rtlCol="0">
            <a:normAutofit/>
          </a:bodyPr>
          <a:lstStyle>
            <a:lvl1pPr>
              <a:defRPr lang="en-US">
                <a:noFill/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6503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CC26D13-39EB-4501-87DB-619960F43B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43"/>
          <a:stretch/>
        </p:blipFill>
        <p:spPr>
          <a:xfrm>
            <a:off x="0" y="6571488"/>
            <a:ext cx="12192000" cy="3134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16430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8495930-77A5-4EB6-83D5-B809B06484B5}"/>
              </a:ext>
            </a:extLst>
          </p:cNvPr>
          <p:cNvSpPr/>
          <p:nvPr userDrawn="1"/>
        </p:nvSpPr>
        <p:spPr>
          <a:xfrm>
            <a:off x="1032991" y="1919567"/>
            <a:ext cx="10126009" cy="35268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rIns="720000" rtlCol="0" anchor="ctr"/>
          <a:lstStyle/>
          <a:p>
            <a:pPr algn="ctr"/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137C56E-3467-4096-B0E9-B840634AA36C}"/>
              </a:ext>
            </a:extLst>
          </p:cNvPr>
          <p:cNvSpPr/>
          <p:nvPr userDrawn="1"/>
        </p:nvSpPr>
        <p:spPr>
          <a:xfrm>
            <a:off x="1936746" y="1384800"/>
            <a:ext cx="8318500" cy="6730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6535412-55B4-4EA9-88A4-296DD299FBF8}"/>
              </a:ext>
            </a:extLst>
          </p:cNvPr>
          <p:cNvSpPr txBox="1"/>
          <p:nvPr userDrawn="1"/>
        </p:nvSpPr>
        <p:spPr>
          <a:xfrm>
            <a:off x="3055721" y="1411568"/>
            <a:ext cx="608055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s-CO" sz="3600" b="1" dirty="0">
                <a:solidFill>
                  <a:schemeClr val="bg1"/>
                </a:solidFill>
                <a:latin typeface="+mj-lt"/>
              </a:rPr>
              <a:t>DISCLAIMER</a:t>
            </a:r>
            <a:endParaRPr lang="en-US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243FB61-1A45-4E3E-A915-7A6C4129DE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8895" y="2425699"/>
            <a:ext cx="9474200" cy="25146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22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Cras </a:t>
            </a:r>
            <a:r>
              <a:rPr lang="en-US" dirty="0" err="1"/>
              <a:t>turpis</a:t>
            </a:r>
            <a:r>
              <a:rPr lang="en-US" dirty="0"/>
              <a:t> magna, vestibulum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orci</a:t>
            </a:r>
            <a:r>
              <a:rPr lang="en-US" dirty="0"/>
              <a:t> et, </a:t>
            </a:r>
            <a:r>
              <a:rPr lang="en-US" dirty="0" err="1"/>
              <a:t>consectetur</a:t>
            </a:r>
            <a:r>
              <a:rPr lang="en-US" dirty="0"/>
              <a:t> semper ligula. </a:t>
            </a:r>
            <a:r>
              <a:rPr lang="en-US" dirty="0" err="1"/>
              <a:t>Suspendisse</a:t>
            </a:r>
            <a:r>
              <a:rPr lang="en-US" dirty="0"/>
              <a:t> vel </a:t>
            </a:r>
            <a:r>
              <a:rPr lang="en-US" dirty="0" err="1"/>
              <a:t>faucibus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Duis </a:t>
            </a:r>
            <a:r>
              <a:rPr lang="en-US" dirty="0" err="1"/>
              <a:t>metus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</a:t>
            </a:r>
            <a:r>
              <a:rPr lang="en-US" dirty="0" err="1"/>
              <a:t>ultricies</a:t>
            </a:r>
            <a:r>
              <a:rPr lang="en-US" dirty="0"/>
              <a:t> in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Phasellus</a:t>
            </a:r>
            <a:r>
              <a:rPr lang="en-US" dirty="0"/>
              <a:t> vel </a:t>
            </a:r>
            <a:r>
              <a:rPr lang="en-US" dirty="0" err="1"/>
              <a:t>urna</a:t>
            </a:r>
            <a:r>
              <a:rPr lang="en-US" dirty="0"/>
              <a:t> </a:t>
            </a:r>
            <a:r>
              <a:rPr lang="en-US" dirty="0" err="1"/>
              <a:t>lobortis</a:t>
            </a:r>
            <a:r>
              <a:rPr lang="en-US" dirty="0"/>
              <a:t>, </a:t>
            </a:r>
            <a:r>
              <a:rPr lang="en-US" dirty="0" err="1"/>
              <a:t>sodales</a:t>
            </a:r>
            <a:r>
              <a:rPr lang="en-US" dirty="0"/>
              <a:t> </a:t>
            </a:r>
            <a:r>
              <a:rPr lang="en-US" dirty="0" err="1"/>
              <a:t>sem</a:t>
            </a:r>
            <a:r>
              <a:rPr lang="en-US" dirty="0"/>
              <a:t> vel, </a:t>
            </a:r>
            <a:r>
              <a:rPr lang="en-US" dirty="0" err="1"/>
              <a:t>pellentesque</a:t>
            </a:r>
            <a:r>
              <a:rPr lang="en-US" dirty="0"/>
              <a:t> </a:t>
            </a:r>
            <a:r>
              <a:rPr lang="en-US" dirty="0" err="1"/>
              <a:t>eros</a:t>
            </a:r>
            <a:r>
              <a:rPr lang="en-US" dirty="0"/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38624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C2C691A-5D0C-4BCD-8212-FAE70CB880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" t="17183" r="3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C97D998-ED4B-4714-A7C3-777E37156325}"/>
              </a:ext>
            </a:extLst>
          </p:cNvPr>
          <p:cNvSpPr/>
          <p:nvPr userDrawn="1"/>
        </p:nvSpPr>
        <p:spPr>
          <a:xfrm>
            <a:off x="170269" y="4134245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n-US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185A45-9894-470D-8052-CB74D1BED8C1}"/>
              </a:ext>
            </a:extLst>
          </p:cNvPr>
          <p:cNvSpPr/>
          <p:nvPr userDrawn="1"/>
        </p:nvSpPr>
        <p:spPr>
          <a:xfrm>
            <a:off x="170269" y="1968657"/>
            <a:ext cx="184731" cy="2939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es-CO" sz="18500" b="1" dirty="0">
              <a:solidFill>
                <a:prstClr val="white">
                  <a:alpha val="42000"/>
                </a:prstClr>
              </a:solidFill>
              <a:latin typeface="Raleway" panose="020B0503030101060003" pitchFamily="34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672F63D-2A85-459E-A649-16B330D7F4CB}"/>
              </a:ext>
            </a:extLst>
          </p:cNvPr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2">
              <a:alpha val="890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0A3E14-7A01-470B-8A44-5C705CAC15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9522" y="2940600"/>
            <a:ext cx="9772955" cy="976800"/>
          </a:xfrm>
        </p:spPr>
        <p:txBody>
          <a:bodyPr>
            <a:noAutofit/>
          </a:bodyPr>
          <a:lstStyle>
            <a:lvl1pPr algn="ctr">
              <a:buNone/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s-ES" dirty="0"/>
              <a:t>END OF WORKSHOP</a:t>
            </a:r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29E8E710-659B-4D5F-A8CA-52DB3604F3E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44469" y="4654164"/>
            <a:ext cx="2581274" cy="94971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558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485900"/>
            <a:ext cx="10515600" cy="454977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BDA266-9872-42C5-B3BD-858391E1E9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3AF14-4279-49D8-99EF-B1305A9F86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7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8C94ED3-CBE0-4A70-89E7-4FE78073AA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83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+ Subtitle + Text+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F628A-5337-4E00-BFF5-49515CB0E0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94748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48EA5-4B1E-4BE2-8224-F29CE829FDE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759644"/>
            <a:ext cx="10515600" cy="4474904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Marcador de texto 6">
            <a:extLst>
              <a:ext uri="{FF2B5EF4-FFF2-40B4-BE49-F238E27FC236}">
                <a16:creationId xmlns:a16="http://schemas.microsoft.com/office/drawing/2014/main" id="{EB6CB003-386A-4DD9-8F72-91982C6C85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1" y="1161025"/>
            <a:ext cx="10515599" cy="497467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887E62-A032-4718-9F76-2C2F9550FC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37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AA7898B-97AB-47AE-9221-A903C876EF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29C4CEA-908D-4152-89FB-85A401107C8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461247"/>
            <a:ext cx="5181600" cy="4715716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B69C39-EB1A-4194-BF78-685990FDE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746499"/>
          </a:xfrm>
        </p:spPr>
        <p:txBody>
          <a:bodyPr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0AE411-7F67-4ECA-AF8C-8C6D81B8E9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E63BF-5D4E-4214-8076-7ECD3739FBD0}" type="slidenum">
              <a:rPr lang="en-US" smtClean="0"/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515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259959-3619-4BC6-B570-9DF954A55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A30DAA-4A7B-4EA1-8536-E36523453A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0921C-A774-4867-B236-5EEB8BB8E1B6}" type="datetimeFigureOut">
              <a:rPr lang="en-US" smtClean="0"/>
              <a:t>10/6/2021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11800-16B6-4CF5-A8F3-8487D403B1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D35A50-7F95-4AFD-BA14-D4265425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776D8B5-FDA9-41E6-B1F5-5A904681E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56"/>
    </p:custDataLst>
    <p:extLst>
      <p:ext uri="{BB962C8B-B14F-4D97-AF65-F5344CB8AC3E}">
        <p14:creationId xmlns:p14="http://schemas.microsoft.com/office/powerpoint/2010/main" val="357847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669" r:id="rId3"/>
    <p:sldLayoutId id="2147483714" r:id="rId4"/>
    <p:sldLayoutId id="2147483716" r:id="rId5"/>
    <p:sldLayoutId id="2147483675" r:id="rId6"/>
    <p:sldLayoutId id="2147483678" r:id="rId7"/>
    <p:sldLayoutId id="2147483702" r:id="rId8"/>
    <p:sldLayoutId id="2147483676" r:id="rId9"/>
    <p:sldLayoutId id="2147483677" r:id="rId10"/>
    <p:sldLayoutId id="2147483685" r:id="rId11"/>
    <p:sldLayoutId id="2147483660" r:id="rId12"/>
    <p:sldLayoutId id="2147483682" r:id="rId13"/>
    <p:sldLayoutId id="2147483661" r:id="rId14"/>
    <p:sldLayoutId id="2147483681" r:id="rId15"/>
    <p:sldLayoutId id="2147483696" r:id="rId16"/>
    <p:sldLayoutId id="2147483712" r:id="rId17"/>
    <p:sldLayoutId id="2147483733" r:id="rId18"/>
    <p:sldLayoutId id="2147483734" r:id="rId19"/>
    <p:sldLayoutId id="2147483729" r:id="rId20"/>
    <p:sldLayoutId id="2147483730" r:id="rId21"/>
    <p:sldLayoutId id="2147483713" r:id="rId22"/>
    <p:sldLayoutId id="2147483704" r:id="rId23"/>
    <p:sldLayoutId id="2147483720" r:id="rId24"/>
    <p:sldLayoutId id="2147483717" r:id="rId25"/>
    <p:sldLayoutId id="2147483719" r:id="rId26"/>
    <p:sldLayoutId id="2147483727" r:id="rId27"/>
    <p:sldLayoutId id="2147483728" r:id="rId28"/>
    <p:sldLayoutId id="2147483721" r:id="rId29"/>
    <p:sldLayoutId id="2147483722" r:id="rId30"/>
    <p:sldLayoutId id="2147483723" r:id="rId31"/>
    <p:sldLayoutId id="2147483724" r:id="rId32"/>
    <p:sldLayoutId id="2147483725" r:id="rId33"/>
    <p:sldLayoutId id="2147483726" r:id="rId34"/>
    <p:sldLayoutId id="2147483718" r:id="rId35"/>
    <p:sldLayoutId id="2147483705" r:id="rId36"/>
    <p:sldLayoutId id="2147483708" r:id="rId37"/>
    <p:sldLayoutId id="2147483706" r:id="rId38"/>
    <p:sldLayoutId id="2147483709" r:id="rId39"/>
    <p:sldLayoutId id="2147483662" r:id="rId40"/>
    <p:sldLayoutId id="2147483689" r:id="rId41"/>
    <p:sldLayoutId id="2147483691" r:id="rId42"/>
    <p:sldLayoutId id="2147483663" r:id="rId43"/>
    <p:sldLayoutId id="2147483679" r:id="rId44"/>
    <p:sldLayoutId id="2147483707" r:id="rId45"/>
    <p:sldLayoutId id="2147483666" r:id="rId46"/>
    <p:sldLayoutId id="2147483684" r:id="rId47"/>
    <p:sldLayoutId id="2147483693" r:id="rId48"/>
    <p:sldLayoutId id="2147483694" r:id="rId49"/>
    <p:sldLayoutId id="2147483683" r:id="rId50"/>
    <p:sldLayoutId id="2147483667" r:id="rId51"/>
    <p:sldLayoutId id="2147483655" r:id="rId52"/>
    <p:sldLayoutId id="2147483672" r:id="rId53"/>
    <p:sldLayoutId id="2147483715" r:id="rId5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2"/>
          </a:solidFill>
          <a:latin typeface="+mj-lt"/>
          <a:ea typeface="+mj-ea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bg2"/>
        </a:buClr>
        <a:buSzPct val="80000"/>
        <a:buFont typeface="Arial" panose="020B0604020202020204" pitchFamily="34" charset="0"/>
        <a:buChar char="•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1988" indent="-324000" algn="l" defTabSz="3600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2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9481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4053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862550" indent="-285750" algn="l" defTabSz="914400" rtl="0" eaLnBrk="1" latinLnBrk="0" hangingPunct="1">
        <a:lnSpc>
          <a:spcPct val="90000"/>
        </a:lnSpc>
        <a:spcBef>
          <a:spcPts val="500"/>
        </a:spcBef>
        <a:buClr>
          <a:schemeClr val="bg2"/>
        </a:buClr>
        <a:buFontTx/>
        <a:buChar char="‒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tags" Target="../tags/tag5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6.xml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5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sv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7.xml"/><Relationship Id="rId6" Type="http://schemas.openxmlformats.org/officeDocument/2006/relationships/image" Target="../media/image54.svg"/><Relationship Id="rId5" Type="http://schemas.openxmlformats.org/officeDocument/2006/relationships/image" Target="../media/image53.png"/><Relationship Id="rId4" Type="http://schemas.openxmlformats.org/officeDocument/2006/relationships/image" Target="../media/image5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55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9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sv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0.svg"/><Relationship Id="rId12" Type="http://schemas.openxmlformats.org/officeDocument/2006/relationships/image" Target="../media/image65.png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71.xml"/><Relationship Id="rId6" Type="http://schemas.openxmlformats.org/officeDocument/2006/relationships/image" Target="../media/image59.png"/><Relationship Id="rId11" Type="http://schemas.openxmlformats.org/officeDocument/2006/relationships/image" Target="../media/image64.svg"/><Relationship Id="rId5" Type="http://schemas.openxmlformats.org/officeDocument/2006/relationships/image" Target="../media/image58.sv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svg"/><Relationship Id="rId3" Type="http://schemas.openxmlformats.org/officeDocument/2006/relationships/image" Target="../media/image55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3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0.sv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74.xml"/><Relationship Id="rId6" Type="http://schemas.openxmlformats.org/officeDocument/2006/relationships/image" Target="../media/image69.png"/><Relationship Id="rId11" Type="http://schemas.openxmlformats.org/officeDocument/2006/relationships/image" Target="../media/image74.svg"/><Relationship Id="rId5" Type="http://schemas.openxmlformats.org/officeDocument/2006/relationships/image" Target="../media/image68.sv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6.xml"/><Relationship Id="rId1" Type="http://schemas.openxmlformats.org/officeDocument/2006/relationships/tags" Target="../tags/tag77.xml"/><Relationship Id="rId5" Type="http://schemas.openxmlformats.org/officeDocument/2006/relationships/image" Target="../media/image76.sv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70.svg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80.xml"/><Relationship Id="rId6" Type="http://schemas.openxmlformats.org/officeDocument/2006/relationships/image" Target="../media/image69.png"/><Relationship Id="rId11" Type="http://schemas.openxmlformats.org/officeDocument/2006/relationships/image" Target="../media/image74.svg"/><Relationship Id="rId5" Type="http://schemas.openxmlformats.org/officeDocument/2006/relationships/image" Target="../media/image68.sv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1.xml"/><Relationship Id="rId5" Type="http://schemas.openxmlformats.org/officeDocument/2006/relationships/image" Target="../media/image78.svg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8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4.xml"/><Relationship Id="rId1" Type="http://schemas.openxmlformats.org/officeDocument/2006/relationships/tags" Target="../tags/tag8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02A5F-BBE1-4AF6-955B-B19DA5E9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57" y="365125"/>
            <a:ext cx="10675343" cy="1325563"/>
          </a:xfrm>
        </p:spPr>
        <p:txBody>
          <a:bodyPr/>
          <a:lstStyle/>
          <a:p>
            <a:r>
              <a:rPr lang="en-GB" dirty="0"/>
              <a:t>Slide deck legend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8F2B6D3-4445-4375-B7A2-0C6B68F46FDB}"/>
              </a:ext>
            </a:extLst>
          </p:cNvPr>
          <p:cNvGraphicFramePr>
            <a:graphicFrameLocks noGrp="1"/>
          </p:cNvGraphicFramePr>
          <p:nvPr/>
        </p:nvGraphicFramePr>
        <p:xfrm>
          <a:off x="678457" y="1441790"/>
          <a:ext cx="10990512" cy="505108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05238">
                  <a:extLst>
                    <a:ext uri="{9D8B030D-6E8A-4147-A177-3AD203B41FA5}">
                      <a16:colId xmlns:a16="http://schemas.microsoft.com/office/drawing/2014/main" val="2656209398"/>
                    </a:ext>
                  </a:extLst>
                </a:gridCol>
                <a:gridCol w="4014475">
                  <a:extLst>
                    <a:ext uri="{9D8B030D-6E8A-4147-A177-3AD203B41FA5}">
                      <a16:colId xmlns:a16="http://schemas.microsoft.com/office/drawing/2014/main" val="3940816169"/>
                    </a:ext>
                  </a:extLst>
                </a:gridCol>
                <a:gridCol w="1162045">
                  <a:extLst>
                    <a:ext uri="{9D8B030D-6E8A-4147-A177-3AD203B41FA5}">
                      <a16:colId xmlns:a16="http://schemas.microsoft.com/office/drawing/2014/main" val="3680379651"/>
                    </a:ext>
                  </a:extLst>
                </a:gridCol>
                <a:gridCol w="4608754">
                  <a:extLst>
                    <a:ext uri="{9D8B030D-6E8A-4147-A177-3AD203B41FA5}">
                      <a16:colId xmlns:a16="http://schemas.microsoft.com/office/drawing/2014/main" val="84058152"/>
                    </a:ext>
                  </a:extLst>
                </a:gridCol>
              </a:tblGrid>
              <a:tr h="456321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SYMBOL</a:t>
                      </a:r>
                      <a:endParaRPr lang="en-US" b="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MEANING</a:t>
                      </a:r>
                      <a:endParaRPr lang="en-US" b="0" dirty="0">
                        <a:latin typeface="+mj-lt"/>
                      </a:endParaRPr>
                    </a:p>
                  </a:txBody>
                  <a:tcPr marL="18000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SYMBOL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</a:rPr>
                        <a:t>MEANING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ource Sans Pro Black"/>
                        <a:ea typeface="+mn-ea"/>
                        <a:cs typeface="+mn-cs"/>
                      </a:endParaRPr>
                    </a:p>
                  </a:txBody>
                  <a:tcPr marL="180000"/>
                </a:tc>
                <a:extLst>
                  <a:ext uri="{0D108BD9-81ED-4DB2-BD59-A6C34878D82A}">
                    <a16:rowId xmlns:a16="http://schemas.microsoft.com/office/drawing/2014/main" val="3163179460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Discussion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Survey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771519164"/>
                  </a:ext>
                </a:extLst>
              </a:tr>
              <a:tr h="9183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Activity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Group Activity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34575137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Breakout Groups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Time Estimate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231871738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Check for Understanding Quiz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/>
                        <a:t>Animated Slide / End of Animation</a:t>
                      </a:r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3145482142"/>
                  </a:ext>
                </a:extLst>
              </a:tr>
              <a:tr h="9190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Resources</a:t>
                      </a:r>
                    </a:p>
                  </a:txBody>
                  <a:tcPr marL="180000" anchor="ctr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200" dirty="0"/>
                    </a:p>
                  </a:txBody>
                  <a:tcPr marL="180000" anchor="ctr"/>
                </a:tc>
                <a:extLst>
                  <a:ext uri="{0D108BD9-81ED-4DB2-BD59-A6C34878D82A}">
                    <a16:rowId xmlns:a16="http://schemas.microsoft.com/office/drawing/2014/main" val="1878634419"/>
                  </a:ext>
                </a:extLst>
              </a:tr>
            </a:tbl>
          </a:graphicData>
        </a:graphic>
      </p:graphicFrame>
      <p:pic>
        <p:nvPicPr>
          <p:cNvPr id="9" name="Gráfico 8">
            <a:extLst>
              <a:ext uri="{FF2B5EF4-FFF2-40B4-BE49-F238E27FC236}">
                <a16:creationId xmlns:a16="http://schemas.microsoft.com/office/drawing/2014/main" id="{04ED7544-2E02-434A-90F7-F091FC05B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8417" y="1933606"/>
            <a:ext cx="842400" cy="8424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BABAFABB-A976-404B-98D5-684D8F03B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417" y="2855764"/>
            <a:ext cx="842400" cy="8424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6FB6AFA8-6D86-41FE-8364-9A9F1EF6FB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8417" y="3753041"/>
            <a:ext cx="842400" cy="8424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89E62318-863F-49D5-A2C2-3C6A0756E7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68417" y="4664899"/>
            <a:ext cx="842400" cy="8424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CDA8719A-AE63-488C-AF3D-5A30C13333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047659" y="1925030"/>
            <a:ext cx="843457" cy="843457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6C7CE109-F8FD-49D9-83BC-202240DB734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68417" y="5592489"/>
            <a:ext cx="842400" cy="8424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993EBB6C-81EF-438B-BBC9-865F8A76C41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096000" y="3767492"/>
            <a:ext cx="843457" cy="843457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9838F159-EFE3-4AEC-A700-474DD8D4A4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095999" y="4697169"/>
            <a:ext cx="843458" cy="84345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C06F7BC-4ECB-47C7-BDA7-65053522239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366" y="2706082"/>
            <a:ext cx="1154723" cy="1154723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5369AE8-66D4-43CA-9BFE-B5B9579B053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7892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272BCEF-F174-44E9-A7F1-B3789FE8C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0137" y="2243136"/>
            <a:ext cx="2371725" cy="237172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34F493F-F59B-4C8F-9638-2363603F9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6174" y="2243137"/>
            <a:ext cx="2371725" cy="237172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4176234-7DB0-426D-B205-9A0AD2565298}"/>
              </a:ext>
            </a:extLst>
          </p:cNvPr>
          <p:cNvSpPr txBox="1"/>
          <p:nvPr/>
        </p:nvSpPr>
        <p:spPr>
          <a:xfrm>
            <a:off x="1087784" y="4889826"/>
            <a:ext cx="257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Past</a:t>
            </a:r>
            <a:r>
              <a:rPr lang="es-ES" sz="2400" dirty="0">
                <a:latin typeface="+mj-lt"/>
              </a:rPr>
              <a:t> </a:t>
            </a:r>
            <a:r>
              <a:rPr lang="es-ES" sz="2400" dirty="0" err="1">
                <a:latin typeface="+mj-lt"/>
              </a:rPr>
              <a:t>Experiences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1D7E5B0-2E4A-4021-97DF-FB91E1A9D4DE}"/>
              </a:ext>
            </a:extLst>
          </p:cNvPr>
          <p:cNvSpPr txBox="1"/>
          <p:nvPr/>
        </p:nvSpPr>
        <p:spPr>
          <a:xfrm>
            <a:off x="8208272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+mj-lt"/>
              </a:rPr>
              <a:t>Future </a:t>
            </a:r>
            <a:r>
              <a:rPr lang="es-ES" sz="2400" dirty="0" err="1">
                <a:latin typeface="+mj-lt"/>
              </a:rPr>
              <a:t>Interactions</a:t>
            </a:r>
            <a:endParaRPr lang="es-ES" sz="2400" dirty="0"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D0A1077-D6EE-4A18-A8EC-CC82396C92AC}"/>
              </a:ext>
            </a:extLst>
          </p:cNvPr>
          <p:cNvSpPr txBox="1"/>
          <p:nvPr/>
        </p:nvSpPr>
        <p:spPr>
          <a:xfrm>
            <a:off x="4592235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Current</a:t>
            </a:r>
            <a:r>
              <a:rPr lang="es-ES" sz="2400" dirty="0">
                <a:latin typeface="+mj-lt"/>
              </a:rPr>
              <a:t> </a:t>
            </a:r>
            <a:r>
              <a:rPr lang="es-ES" sz="2400" dirty="0" err="1">
                <a:latin typeface="+mj-lt"/>
              </a:rPr>
              <a:t>Intervention</a:t>
            </a:r>
            <a:endParaRPr lang="es-ES" sz="2400" dirty="0">
              <a:latin typeface="+mj-lt"/>
            </a:endParaRPr>
          </a:p>
        </p:txBody>
      </p:sp>
      <p:pic>
        <p:nvPicPr>
          <p:cNvPr id="15" name="Gráfico 14">
            <a:extLst>
              <a:ext uri="{FF2B5EF4-FFF2-40B4-BE49-F238E27FC236}">
                <a16:creationId xmlns:a16="http://schemas.microsoft.com/office/drawing/2014/main" id="{A0D8AE78-2050-42F7-BBF5-1F5BB106E1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0941" y="2243137"/>
            <a:ext cx="2371725" cy="2371725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644797A-8B4F-4731-BDB5-D5626219B8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0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272BCEF-F174-44E9-A7F1-B3789FE8C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10137" y="2243136"/>
            <a:ext cx="2371725" cy="237172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34F493F-F59B-4C8F-9638-2363603F9C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6174" y="2243137"/>
            <a:ext cx="2371725" cy="237172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4176234-7DB0-426D-B205-9A0AD2565298}"/>
              </a:ext>
            </a:extLst>
          </p:cNvPr>
          <p:cNvSpPr txBox="1"/>
          <p:nvPr/>
        </p:nvSpPr>
        <p:spPr>
          <a:xfrm>
            <a:off x="1087784" y="4889826"/>
            <a:ext cx="257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Past</a:t>
            </a:r>
            <a:r>
              <a:rPr lang="es-ES" sz="2400" dirty="0">
                <a:latin typeface="+mj-lt"/>
              </a:rPr>
              <a:t> </a:t>
            </a:r>
            <a:r>
              <a:rPr lang="es-ES" sz="2400" dirty="0" err="1">
                <a:latin typeface="+mj-lt"/>
              </a:rPr>
              <a:t>Experiences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1D7E5B0-2E4A-4021-97DF-FB91E1A9D4DE}"/>
              </a:ext>
            </a:extLst>
          </p:cNvPr>
          <p:cNvSpPr txBox="1"/>
          <p:nvPr/>
        </p:nvSpPr>
        <p:spPr>
          <a:xfrm>
            <a:off x="8208272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Future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Interactions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D0A1077-D6EE-4A18-A8EC-CC82396C92AC}"/>
              </a:ext>
            </a:extLst>
          </p:cNvPr>
          <p:cNvSpPr txBox="1"/>
          <p:nvPr/>
        </p:nvSpPr>
        <p:spPr>
          <a:xfrm>
            <a:off x="4592235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Current</a:t>
            </a:r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Intervention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9663BEDA-522D-4759-96AA-A0FE782A65B9}"/>
              </a:ext>
            </a:extLst>
          </p:cNvPr>
          <p:cNvSpPr/>
          <p:nvPr/>
        </p:nvSpPr>
        <p:spPr>
          <a:xfrm>
            <a:off x="4910135" y="2243135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DF9CCA89-D4E2-4330-849A-A69B603426CC}"/>
              </a:ext>
            </a:extLst>
          </p:cNvPr>
          <p:cNvSpPr/>
          <p:nvPr/>
        </p:nvSpPr>
        <p:spPr>
          <a:xfrm>
            <a:off x="8526170" y="2243134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C1D6E46C-5BCE-45BB-9315-D61A135FD8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0941" y="2243137"/>
            <a:ext cx="2371725" cy="2371725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C0163E4-93E5-4594-A947-F751E386D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98761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4448BFD-1B7C-42EA-BF97-1D66EFAA505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Has your area ever received aid before?</a:t>
            </a:r>
          </a:p>
          <a:p>
            <a:r>
              <a:rPr lang="en-US" dirty="0"/>
              <a:t>What kinds of interventions have been here?</a:t>
            </a:r>
          </a:p>
          <a:p>
            <a:pPr lvl="1"/>
            <a:r>
              <a:rPr lang="en-US" dirty="0"/>
              <a:t>What went well? What could have gone better?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EDF6E1-AD00-4814-81D5-59C26DED76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Past Experiences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5E3AD50-75A1-4553-9FEA-6688F69889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5159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áfico 15">
            <a:extLst>
              <a:ext uri="{FF2B5EF4-FFF2-40B4-BE49-F238E27FC236}">
                <a16:creationId xmlns:a16="http://schemas.microsoft.com/office/drawing/2014/main" id="{2AEF8969-E09B-4222-B094-C2394329E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0941" y="2243137"/>
            <a:ext cx="2371725" cy="23717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272BCEF-F174-44E9-A7F1-B3789FE8C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0137" y="2243136"/>
            <a:ext cx="2371725" cy="237172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34F493F-F59B-4C8F-9638-2363603F9C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26174" y="2243137"/>
            <a:ext cx="2371725" cy="237172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4176234-7DB0-426D-B205-9A0AD2565298}"/>
              </a:ext>
            </a:extLst>
          </p:cNvPr>
          <p:cNvSpPr txBox="1"/>
          <p:nvPr/>
        </p:nvSpPr>
        <p:spPr>
          <a:xfrm>
            <a:off x="1087784" y="4889826"/>
            <a:ext cx="257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Past</a:t>
            </a:r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Experiences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1D7E5B0-2E4A-4021-97DF-FB91E1A9D4DE}"/>
              </a:ext>
            </a:extLst>
          </p:cNvPr>
          <p:cNvSpPr txBox="1"/>
          <p:nvPr/>
        </p:nvSpPr>
        <p:spPr>
          <a:xfrm>
            <a:off x="8208272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Future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Interactions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D0A1077-D6EE-4A18-A8EC-CC82396C92AC}"/>
              </a:ext>
            </a:extLst>
          </p:cNvPr>
          <p:cNvSpPr txBox="1"/>
          <p:nvPr/>
        </p:nvSpPr>
        <p:spPr>
          <a:xfrm>
            <a:off x="4592235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Current</a:t>
            </a:r>
            <a:r>
              <a:rPr lang="es-ES" sz="2400" dirty="0">
                <a:latin typeface="+mj-lt"/>
              </a:rPr>
              <a:t> </a:t>
            </a:r>
            <a:r>
              <a:rPr lang="es-ES" sz="2400" dirty="0" err="1">
                <a:latin typeface="+mj-lt"/>
              </a:rPr>
              <a:t>Intervention</a:t>
            </a:r>
            <a:endParaRPr lang="es-ES" sz="2400" dirty="0">
              <a:latin typeface="+mj-lt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DF9CCA89-D4E2-4330-849A-A69B603426CC}"/>
              </a:ext>
            </a:extLst>
          </p:cNvPr>
          <p:cNvSpPr/>
          <p:nvPr/>
        </p:nvSpPr>
        <p:spPr>
          <a:xfrm>
            <a:off x="8526170" y="2243134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B132BE84-1FFA-481C-830C-38404FC7CE03}"/>
              </a:ext>
            </a:extLst>
          </p:cNvPr>
          <p:cNvSpPr/>
          <p:nvPr/>
        </p:nvSpPr>
        <p:spPr>
          <a:xfrm>
            <a:off x="1190941" y="2243133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5265B22-767E-4B01-972A-0020CC6BC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085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82F65C-ECF3-4533-83C5-8F5482175E2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What do you know about this project? (Don’t worry about being right or wrong!)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F51E7-EE15-45AB-AC10-799A44AC89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Current Intervention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3759D68-0782-42D9-BEF0-25648C43E3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21444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8DE54-1677-4955-9DB6-E294ADB88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Current Intervention Details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F030B8EE-3D2F-4296-ACCB-63F58587C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88086" y="1382523"/>
            <a:ext cx="1621970" cy="140480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2727ED3-49AB-405C-8303-329F4A0ECF11}"/>
              </a:ext>
            </a:extLst>
          </p:cNvPr>
          <p:cNvSpPr txBox="1"/>
          <p:nvPr/>
        </p:nvSpPr>
        <p:spPr>
          <a:xfrm>
            <a:off x="1077907" y="3048336"/>
            <a:ext cx="22028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Goal</a:t>
            </a:r>
          </a:p>
          <a:p>
            <a:pPr algn="ctr"/>
            <a:endParaRPr lang="es-ES" sz="2400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4B3FED08-69A1-416B-8131-D013109927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45689" y="1389440"/>
            <a:ext cx="1402272" cy="147067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F410B015-50FC-4367-86F1-7D6F2CEFD30F}"/>
              </a:ext>
            </a:extLst>
          </p:cNvPr>
          <p:cNvSpPr txBox="1"/>
          <p:nvPr/>
        </p:nvSpPr>
        <p:spPr>
          <a:xfrm>
            <a:off x="4945388" y="3048336"/>
            <a:ext cx="2202873" cy="755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Who is running intervention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0019FAE-3103-4EEE-84A8-E9F9BB433976}"/>
              </a:ext>
            </a:extLst>
          </p:cNvPr>
          <p:cNvSpPr txBox="1"/>
          <p:nvPr/>
        </p:nvSpPr>
        <p:spPr>
          <a:xfrm>
            <a:off x="8425076" y="3048336"/>
            <a:ext cx="2928724" cy="755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How long will organization be here</a:t>
            </a:r>
          </a:p>
        </p:txBody>
      </p:sp>
      <p:pic>
        <p:nvPicPr>
          <p:cNvPr id="16" name="Gráfico 15">
            <a:extLst>
              <a:ext uri="{FF2B5EF4-FFF2-40B4-BE49-F238E27FC236}">
                <a16:creationId xmlns:a16="http://schemas.microsoft.com/office/drawing/2014/main" id="{056F01B3-85C0-4780-AB27-A6337A15BB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01947" y="4260366"/>
            <a:ext cx="1443441" cy="154250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F032E017-ABB5-4F22-A43F-E6498B0043ED}"/>
              </a:ext>
            </a:extLst>
          </p:cNvPr>
          <p:cNvSpPr txBox="1"/>
          <p:nvPr/>
        </p:nvSpPr>
        <p:spPr>
          <a:xfrm>
            <a:off x="6270427" y="5842919"/>
            <a:ext cx="2940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How the community is involved</a:t>
            </a: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94C87F27-F20B-4F11-A2B3-9A54B7AB18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94804" y="4057192"/>
            <a:ext cx="1491563" cy="160154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2C8A784B-5F51-469D-A461-217FA7B398AC}"/>
              </a:ext>
            </a:extLst>
          </p:cNvPr>
          <p:cNvSpPr txBox="1"/>
          <p:nvPr/>
        </p:nvSpPr>
        <p:spPr>
          <a:xfrm>
            <a:off x="2552749" y="5891901"/>
            <a:ext cx="3341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Where the intervention is happening </a:t>
            </a:r>
          </a:p>
        </p:txBody>
      </p:sp>
      <p:pic>
        <p:nvPicPr>
          <p:cNvPr id="22" name="Gráfico 21">
            <a:extLst>
              <a:ext uri="{FF2B5EF4-FFF2-40B4-BE49-F238E27FC236}">
                <a16:creationId xmlns:a16="http://schemas.microsoft.com/office/drawing/2014/main" id="{D297BFEB-D681-4624-9568-4BC6E0FC455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237734" y="1229569"/>
            <a:ext cx="1496312" cy="1645943"/>
          </a:xfrm>
          <a:prstGeom prst="rect">
            <a:avLst/>
          </a:prstGeom>
        </p:spPr>
      </p:pic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0388B0C-7F85-44E0-8CD5-7AF32AD021A3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8288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B3AC320-B298-4A06-B7C8-4E52F65BDD1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do you think this project might be helpful? </a:t>
            </a:r>
          </a:p>
          <a:p>
            <a:r>
              <a:rPr lang="en-US" dirty="0"/>
              <a:t>Is there anything the project should be careful about, or anything the project should not do?</a:t>
            </a:r>
          </a:p>
          <a:p>
            <a:r>
              <a:rPr lang="en-US" dirty="0"/>
              <a:t>If you could talk to our bosses about the program, what would you say?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9BF6C-5545-43BD-A0D5-A66D1469BB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Current Intervention Continued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3450A6-A14B-4AB5-8860-DAEB6391F0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312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áfico 15">
            <a:extLst>
              <a:ext uri="{FF2B5EF4-FFF2-40B4-BE49-F238E27FC236}">
                <a16:creationId xmlns:a16="http://schemas.microsoft.com/office/drawing/2014/main" id="{977DA79D-461C-4257-A419-8895C4895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0941" y="2243137"/>
            <a:ext cx="2371725" cy="23717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6DAAB97-1028-460F-B858-5A1E250B5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Today’s Agenda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4272BCEF-F174-44E9-A7F1-B3789FE8C0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10137" y="2243136"/>
            <a:ext cx="2371725" cy="2371725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34F493F-F59B-4C8F-9638-2363603F9C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526174" y="2243137"/>
            <a:ext cx="2371725" cy="237172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A4176234-7DB0-426D-B205-9A0AD2565298}"/>
              </a:ext>
            </a:extLst>
          </p:cNvPr>
          <p:cNvSpPr txBox="1"/>
          <p:nvPr/>
        </p:nvSpPr>
        <p:spPr>
          <a:xfrm>
            <a:off x="1087784" y="4889826"/>
            <a:ext cx="257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Past</a:t>
            </a:r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Experiences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1D7E5B0-2E4A-4021-97DF-FB91E1A9D4DE}"/>
              </a:ext>
            </a:extLst>
          </p:cNvPr>
          <p:cNvSpPr txBox="1"/>
          <p:nvPr/>
        </p:nvSpPr>
        <p:spPr>
          <a:xfrm>
            <a:off x="8208272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+mj-lt"/>
              </a:rPr>
              <a:t>Future </a:t>
            </a:r>
            <a:r>
              <a:rPr lang="es-ES" sz="2400" dirty="0" err="1">
                <a:latin typeface="+mj-lt"/>
              </a:rPr>
              <a:t>Interactions</a:t>
            </a:r>
            <a:endParaRPr lang="es-ES" sz="2400" dirty="0"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D0A1077-D6EE-4A18-A8EC-CC82396C92AC}"/>
              </a:ext>
            </a:extLst>
          </p:cNvPr>
          <p:cNvSpPr txBox="1"/>
          <p:nvPr/>
        </p:nvSpPr>
        <p:spPr>
          <a:xfrm>
            <a:off x="4592235" y="4889826"/>
            <a:ext cx="3007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Current</a:t>
            </a:r>
            <a:r>
              <a:rPr lang="es-ES" sz="24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</a:t>
            </a:r>
            <a:r>
              <a:rPr lang="es-ES" sz="2400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Intervention</a:t>
            </a:r>
            <a:endParaRPr lang="es-ES" sz="24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9663BEDA-522D-4759-96AA-A0FE782A65B9}"/>
              </a:ext>
            </a:extLst>
          </p:cNvPr>
          <p:cNvSpPr/>
          <p:nvPr/>
        </p:nvSpPr>
        <p:spPr>
          <a:xfrm>
            <a:off x="1190939" y="2243135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DF9CCA89-D4E2-4330-849A-A69B603426CC}"/>
              </a:ext>
            </a:extLst>
          </p:cNvPr>
          <p:cNvSpPr/>
          <p:nvPr/>
        </p:nvSpPr>
        <p:spPr>
          <a:xfrm>
            <a:off x="4910135" y="2243134"/>
            <a:ext cx="2371725" cy="2371725"/>
          </a:xfrm>
          <a:prstGeom prst="ellipse">
            <a:avLst/>
          </a:prstGeom>
          <a:solidFill>
            <a:schemeClr val="bg1">
              <a:lumMod val="65000"/>
              <a:alpha val="5803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D534BBC4-9EEF-47CB-BD77-24954EAA8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33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Respect</a:t>
            </a:r>
            <a:endParaRPr lang="es-ES" sz="2400" dirty="0">
              <a:latin typeface="+mj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820099" y="4578099"/>
            <a:ext cx="2252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Accountability</a:t>
            </a:r>
            <a:endParaRPr lang="es-ES" sz="2400" dirty="0">
              <a:latin typeface="+mj-lt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Transparency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Fairness</a:t>
            </a:r>
            <a:endParaRPr lang="es-ES" sz="2400" dirty="0">
              <a:latin typeface="+mj-lt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“RAFT” </a:t>
            </a:r>
            <a:r>
              <a:rPr lang="es-ES" dirty="0" err="1"/>
              <a:t>Principles</a:t>
            </a:r>
            <a:endParaRPr lang="es-E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0B0F8-8AFE-4DAF-98A3-130FF44D99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We have a responsibility to demonstrate…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3659248-DD8D-44A6-84B2-EB117F5A5F62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1359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04CF28-24AD-4C92-9DEB-244196B021E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Split into 4 groups</a:t>
            </a:r>
          </a:p>
          <a:p>
            <a:r>
              <a:rPr lang="en-US" dirty="0"/>
              <a:t>Each group has one “RAFT” principle</a:t>
            </a:r>
          </a:p>
          <a:p>
            <a:pPr lvl="1"/>
            <a:r>
              <a:rPr lang="en-US" dirty="0"/>
              <a:t>Respect</a:t>
            </a:r>
          </a:p>
          <a:p>
            <a:pPr lvl="1"/>
            <a:r>
              <a:rPr lang="en-US" dirty="0"/>
              <a:t>Accountability</a:t>
            </a:r>
          </a:p>
          <a:p>
            <a:pPr lvl="1"/>
            <a:r>
              <a:rPr lang="en-US" dirty="0"/>
              <a:t>Fairness</a:t>
            </a:r>
          </a:p>
          <a:p>
            <a:pPr lvl="1"/>
            <a:r>
              <a:rPr lang="en-US" dirty="0"/>
              <a:t>Transparency</a:t>
            </a:r>
          </a:p>
          <a:p>
            <a:r>
              <a:rPr lang="en-US" dirty="0"/>
              <a:t>Generate at least 3 ideas for how this intervention and staff can demonstrate the principle</a:t>
            </a:r>
          </a:p>
          <a:p>
            <a:r>
              <a:rPr lang="en-US" dirty="0"/>
              <a:t>Rejoin, share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4B2EB2-AEC7-4EB3-81BE-7AA28C99A7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“RAFT” Principles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8F3A8B1-F691-4B95-A4B7-1186C04A70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9229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05C1E-29C0-4A00-BD94-3F95C3E1DB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Complete the </a:t>
            </a:r>
            <a:r>
              <a:rPr lang="en-US" b="1" dirty="0"/>
              <a:t>Building Conflict Sensitive Interventions </a:t>
            </a:r>
            <a:r>
              <a:rPr lang="en-US" dirty="0"/>
              <a:t>training course for preparation before delivering this session</a:t>
            </a:r>
          </a:p>
          <a:p>
            <a:r>
              <a:rPr lang="en-US" dirty="0"/>
              <a:t>If you completed the training course a long time ago, consider reviewing the </a:t>
            </a:r>
            <a:r>
              <a:rPr lang="en-US" b="1" dirty="0"/>
              <a:t>Listening to the Community </a:t>
            </a:r>
            <a:r>
              <a:rPr lang="en-US" dirty="0"/>
              <a:t>module</a:t>
            </a:r>
            <a:endParaRPr lang="en-US" b="1" dirty="0"/>
          </a:p>
          <a:p>
            <a:r>
              <a:rPr lang="en-US" dirty="0"/>
              <a:t>Refer to the Facilitator Guide for directions on how to use these materials</a:t>
            </a:r>
          </a:p>
          <a:p>
            <a:r>
              <a:rPr lang="en-US" dirty="0"/>
              <a:t>Review the deck, make any necessary modifications, and rehearse in advance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Any text highlighted in yellow will need to be modified</a:t>
            </a:r>
          </a:p>
          <a:p>
            <a:pPr lvl="1"/>
            <a:r>
              <a:rPr lang="en-US" dirty="0"/>
              <a:t>Find additional instructions in </a:t>
            </a:r>
            <a:r>
              <a:rPr lang="en-US" b="1" dirty="0"/>
              <a:t>Adaptation </a:t>
            </a:r>
            <a:r>
              <a:rPr lang="en-US" dirty="0"/>
              <a:t>/</a:t>
            </a:r>
            <a:r>
              <a:rPr lang="en-US" b="1" dirty="0"/>
              <a:t> Facilitator Notes</a:t>
            </a:r>
            <a:r>
              <a:rPr lang="en-US" dirty="0"/>
              <a:t> in the notes panel</a:t>
            </a:r>
          </a:p>
          <a:p>
            <a:r>
              <a:rPr lang="en-US" dirty="0"/>
              <a:t>Ask permission to take notes / record during session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DA0872-9C80-4A9E-8A9B-CEB1BE6A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Facilitator Notes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429CFDE-CB66-4929-8817-6BBD4FBDF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819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9FA91C-F507-4BE2-A08E-42A8777B7AE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If you felt at any point that there was not Respect, Accountability, Fairness, and/or Transparency during the intervention, what would you do?</a:t>
            </a:r>
          </a:p>
          <a:p>
            <a:r>
              <a:rPr lang="en-US" dirty="0"/>
              <a:t>Would you feel comfortable saying/doing anything?</a:t>
            </a:r>
          </a:p>
          <a:p>
            <a:r>
              <a:rPr lang="en-US" dirty="0"/>
              <a:t>Why or why not?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54A25F-FEC9-4776-8DD1-4FE1FFC308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“RAFT” Principles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07E84D3-EF6B-47E2-8325-76CE9D377F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35950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107A47-23CA-47E8-B261-BD1DF33AA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Communication</a:t>
            </a:r>
          </a:p>
        </p:txBody>
      </p:sp>
      <p:pic>
        <p:nvPicPr>
          <p:cNvPr id="11" name="Gráfico 10">
            <a:extLst>
              <a:ext uri="{FF2B5EF4-FFF2-40B4-BE49-F238E27FC236}">
                <a16:creationId xmlns:a16="http://schemas.microsoft.com/office/drawing/2014/main" id="{0712E855-60EC-4032-BB43-FF37A39D8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28925" y="663574"/>
            <a:ext cx="6534150" cy="57531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82A411-A745-4C37-AF71-A63F540979ED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5480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F502605-DEAE-441A-B135-6A3531A74B6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Split into groups of 3-4</a:t>
            </a:r>
          </a:p>
          <a:p>
            <a:r>
              <a:rPr lang="en-US" dirty="0"/>
              <a:t>Come up with 2 additional communication strategies </a:t>
            </a:r>
          </a:p>
          <a:p>
            <a:r>
              <a:rPr lang="en-US" dirty="0"/>
              <a:t>Rejoin, share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4C47F-944E-4830-AC3D-A3FE3A1CF5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Communication Strategies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F8FE5FC-DFDB-4406-B5B3-436566635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22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9383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3555EC-1D93-4677-BB09-6C82D0DC5C8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How do people in your community resolve disagreements?</a:t>
            </a:r>
          </a:p>
          <a:p>
            <a:r>
              <a:rPr lang="en-US" dirty="0"/>
              <a:t>If a disagreement arose between us (the organization) and you (the community) how might we resolve 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7E0B37-0973-43B8-9ABE-1B516775ED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Resolving Disagreements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0A00DB-65F6-4751-BD55-9EA93111CB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5966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>
            <a:extLst>
              <a:ext uri="{FF2B5EF4-FFF2-40B4-BE49-F238E27FC236}">
                <a16:creationId xmlns:a16="http://schemas.microsoft.com/office/drawing/2014/main" id="{FF195E1A-B9DF-485C-A5EE-95E59A020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5625" y="2465717"/>
            <a:ext cx="2069523" cy="1705841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0710D13B-C95D-4764-BD70-5F57E3A79E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58710" y="2435411"/>
            <a:ext cx="1775114" cy="1766455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28BFE578-33AB-4693-9278-06A81B22E9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83491" y="2223262"/>
            <a:ext cx="1991591" cy="219075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3B91B503-BD58-4FB3-9F17-D21B16275A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4315" y="2270888"/>
            <a:ext cx="1766455" cy="20955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6AE869D2-B94D-4531-83D7-C5DF52F4C76B}"/>
              </a:ext>
            </a:extLst>
          </p:cNvPr>
          <p:cNvSpPr txBox="1"/>
          <p:nvPr/>
        </p:nvSpPr>
        <p:spPr>
          <a:xfrm>
            <a:off x="103214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Respect</a:t>
            </a:r>
            <a:endParaRPr lang="es-ES" sz="2400" dirty="0">
              <a:latin typeface="+mj-lt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80AFC53-0873-4F17-BA55-DB22EB4CFFA5}"/>
              </a:ext>
            </a:extLst>
          </p:cNvPr>
          <p:cNvSpPr txBox="1"/>
          <p:nvPr/>
        </p:nvSpPr>
        <p:spPr>
          <a:xfrm>
            <a:off x="3678702" y="4578099"/>
            <a:ext cx="2594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Accountability</a:t>
            </a:r>
            <a:endParaRPr lang="es-ES" sz="2400" dirty="0">
              <a:latin typeface="+mj-lt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123E7C2-0F28-4757-9D4C-73D67E2049C2}"/>
              </a:ext>
            </a:extLst>
          </p:cNvPr>
          <p:cNvSpPr txBox="1"/>
          <p:nvPr/>
        </p:nvSpPr>
        <p:spPr>
          <a:xfrm>
            <a:off x="9422772" y="4578099"/>
            <a:ext cx="1969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Transparency</a:t>
            </a:r>
            <a:endParaRPr lang="es-ES" sz="2400" dirty="0"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33C2A6B-00DA-4BE5-8D3F-FD0351EF9F30}"/>
              </a:ext>
            </a:extLst>
          </p:cNvPr>
          <p:cNvSpPr txBox="1"/>
          <p:nvPr/>
        </p:nvSpPr>
        <p:spPr>
          <a:xfrm>
            <a:off x="6776219" y="4578099"/>
            <a:ext cx="16396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err="1">
                <a:latin typeface="+mj-lt"/>
              </a:rPr>
              <a:t>Fairness</a:t>
            </a:r>
            <a:endParaRPr lang="es-ES" sz="2400" dirty="0">
              <a:latin typeface="+mj-lt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E0B149C-DD60-416C-BEF7-1F6C0B452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“RAFT </a:t>
            </a:r>
            <a:r>
              <a:rPr lang="es-ES" dirty="0" err="1"/>
              <a:t>Principles</a:t>
            </a:r>
            <a:r>
              <a:rPr lang="es-ES" dirty="0"/>
              <a:t>”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0B0F8-8AFE-4DAF-98A3-130FF44D99B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You have a right to…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C26834A-656F-4C1F-9934-E2E2EE64ADA2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24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3919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6836AFF-2BDB-4578-9430-B12AAA1E4D8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X</a:t>
            </a:r>
          </a:p>
          <a:p>
            <a:r>
              <a:rPr lang="en-US" dirty="0">
                <a:highlight>
                  <a:srgbClr val="FFFF00"/>
                </a:highlight>
              </a:rPr>
              <a:t>Y</a:t>
            </a:r>
          </a:p>
          <a:p>
            <a:r>
              <a:rPr lang="en-US" dirty="0">
                <a:highlight>
                  <a:srgbClr val="FFFF00"/>
                </a:highlight>
              </a:rPr>
              <a:t>Z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72EB646-5E6F-4262-8020-327ABA33F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Next Steps</a:t>
            </a: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C6A67F4B-5473-4609-94DB-AA4548983A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81480" y="1461247"/>
            <a:ext cx="4000500" cy="455295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3324640-407D-45E6-88CC-979E7327C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12303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F3AE952-52C7-4BAE-B227-CFE477266E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26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90817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54F46D-9F9A-4BA1-8406-DD3D976A65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End of Session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630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3D3BE71-D16A-4F41-B369-9460296F16C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your conflict analysis to inform your adaptations</a:t>
            </a:r>
          </a:p>
          <a:p>
            <a:pPr lvl="1"/>
            <a:r>
              <a:rPr lang="en-US" dirty="0"/>
              <a:t>Who is invited to participate</a:t>
            </a:r>
          </a:p>
          <a:p>
            <a:pPr lvl="1"/>
            <a:r>
              <a:rPr lang="en-US" dirty="0"/>
              <a:t>Who facilitates the workshop</a:t>
            </a:r>
          </a:p>
          <a:p>
            <a:pPr lvl="1"/>
            <a:r>
              <a:rPr lang="en-US" dirty="0"/>
              <a:t>Location of workshop</a:t>
            </a:r>
          </a:p>
          <a:p>
            <a:pPr lvl="1"/>
            <a:r>
              <a:rPr lang="en-US" dirty="0"/>
              <a:t>Specific topics to address</a:t>
            </a:r>
          </a:p>
          <a:p>
            <a:pPr lvl="1"/>
            <a:r>
              <a:rPr lang="en-US" dirty="0"/>
              <a:t>How to address potentially sensitive topics</a:t>
            </a:r>
          </a:p>
          <a:p>
            <a:pPr lvl="1"/>
            <a:r>
              <a:rPr lang="en-US" dirty="0"/>
              <a:t>What language workshop is held in</a:t>
            </a:r>
          </a:p>
          <a:p>
            <a:r>
              <a:rPr lang="en-US" dirty="0"/>
              <a:t>May need to conduct multiple sessions for different groups / sub-sections of groups</a:t>
            </a:r>
          </a:p>
          <a:p>
            <a:r>
              <a:rPr lang="en-US" dirty="0"/>
              <a:t>Determine whether you should conduct mixed / single gender sessions</a:t>
            </a:r>
          </a:p>
          <a:p>
            <a:r>
              <a:rPr lang="en-US" dirty="0"/>
              <a:t>Be prepared for varying levels of literacy</a:t>
            </a:r>
          </a:p>
          <a:p>
            <a:r>
              <a:rPr lang="en-US" dirty="0"/>
              <a:t>Speak with program manager about whether to offer refreshments / compensation to participants at end of workshop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8E06B90-B0B0-4675-B6D5-F1F2F2588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Adaptations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354663-6FD6-4E9F-8BC8-AB8ADED4EA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3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679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32D789AE-8624-499B-A652-7C7FD661674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8" r="20708"/>
          <a:stretch/>
        </p:blipFill>
        <p:spPr>
          <a:xfrm>
            <a:off x="6183629" y="-27998"/>
            <a:ext cx="6080141" cy="691154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53C34-13B6-4E44-AE36-12348775D4B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Community Townhall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BB2286-9D67-4548-9850-BBB3C268C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Conflict Sensitive Interventions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9B92A1-6D3E-446B-8D4F-2B02EB8B3F8C}"/>
              </a:ext>
            </a:extLst>
          </p:cNvPr>
          <p:cNvSpPr txBox="1">
            <a:spLocks/>
          </p:cNvSpPr>
          <p:nvPr/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A9161-5549-4719-9CDD-F32B9D4CBDFA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6038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E1D80FC-FA91-4597-BBBE-1B9281136C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NAME HERE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AFE3F-CA74-4284-87D7-D4BE263EC8C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Professional detail(s)</a:t>
            </a:r>
          </a:p>
          <a:p>
            <a:pPr marL="391500" indent="-342900">
              <a:buFont typeface="Arial" panose="020B0604020202020204" pitchFamily="34" charset="0"/>
              <a:buChar char="•"/>
            </a:pPr>
            <a:r>
              <a:rPr lang="en-US" dirty="0">
                <a:highlight>
                  <a:srgbClr val="FFFF00"/>
                </a:highlight>
              </a:rPr>
              <a:t>Personal detail(s)</a:t>
            </a:r>
          </a:p>
        </p:txBody>
      </p:sp>
      <p:pic>
        <p:nvPicPr>
          <p:cNvPr id="6" name="Picture Placeholder 5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D689E2AF-8D96-485E-AB2C-FCF04DE2E5E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4" r="17024"/>
          <a:stretch>
            <a:fillRect/>
          </a:stretch>
        </p:blipFill>
        <p:spPr/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AF48278-846E-4E91-8D23-DE11727707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688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F1E8A8-C3E0-4891-BCC6-ED372DD3D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 Rules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265F49-90A1-41DC-AC1F-5A5C6CBC53F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Workshop is discussion, not lecture </a:t>
            </a:r>
          </a:p>
          <a:p>
            <a:r>
              <a:rPr lang="en-US" dirty="0"/>
              <a:t>Participation is encouraged</a:t>
            </a:r>
          </a:p>
          <a:p>
            <a:r>
              <a:rPr lang="en-US" dirty="0"/>
              <a:t>Everyone will be heard at some point</a:t>
            </a:r>
          </a:p>
          <a:p>
            <a:r>
              <a:rPr lang="en-US" dirty="0"/>
              <a:t>Not necessarily on every question / activity</a:t>
            </a:r>
          </a:p>
          <a:p>
            <a:r>
              <a:rPr lang="en-US" dirty="0"/>
              <a:t>Might have to wrap up a particular discussion to stay on schedule</a:t>
            </a:r>
          </a:p>
          <a:p>
            <a:r>
              <a:rPr lang="en-US" dirty="0"/>
              <a:t>All questions worth asking</a:t>
            </a:r>
          </a:p>
          <a:p>
            <a:r>
              <a:rPr lang="en-US" dirty="0"/>
              <a:t>Be respectful to others and yourself</a:t>
            </a:r>
          </a:p>
          <a:p>
            <a:r>
              <a:rPr lang="en-US" dirty="0"/>
              <a:t>Turn off mobile phones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A127629-4A40-4C87-842F-CB6CC52716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846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BA0FFC-C29B-48C9-A6B4-0CD820481B1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Find a partner</a:t>
            </a:r>
          </a:p>
          <a:p>
            <a:r>
              <a:rPr lang="en-US" dirty="0"/>
              <a:t>Take 2 min each to share the story of your name</a:t>
            </a:r>
          </a:p>
          <a:p>
            <a:r>
              <a:rPr lang="en-US" dirty="0"/>
              <a:t>Rejoin group, introduce your partner by telling story of their name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60F6AD-4CF0-4A24-88A8-E6F5B6B306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Ice Breaker OPTION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CBE07-A4FA-414C-8C5C-1E8223AC1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4587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6518BB5-08BF-432B-B4A0-3EADD98BAE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Stand in the middle</a:t>
            </a:r>
          </a:p>
          <a:p>
            <a:r>
              <a:rPr lang="en-US" dirty="0"/>
              <a:t>Move to one side of the room when instructions given</a:t>
            </a:r>
          </a:p>
          <a:p>
            <a:pPr lvl="1"/>
            <a:r>
              <a:rPr lang="en-US" dirty="0"/>
              <a:t>If you’d rather vacation in the mountains go left, by the sea, right</a:t>
            </a:r>
          </a:p>
          <a:p>
            <a:pPr lvl="1"/>
            <a:r>
              <a:rPr lang="en-US" dirty="0"/>
              <a:t>If you’d rather watch your favorite sports team go left, your favorite movie, go right</a:t>
            </a:r>
          </a:p>
          <a:p>
            <a:pPr lvl="1"/>
            <a:r>
              <a:rPr lang="en-US" dirty="0"/>
              <a:t>If you could have something savory to eat right now go left, something sweet, go right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5680B-A143-4A01-8BC8-3EF35292BB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Ice Breaker OPTION 2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9A6CD3-04F1-4913-B337-9339ABB8E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9303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C41F2F9-4A46-4E41-8985-6B8844FE01B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Draw a map of the area</a:t>
            </a:r>
          </a:p>
          <a:p>
            <a:r>
              <a:rPr lang="en-US" dirty="0"/>
              <a:t>Start with where we are right now</a:t>
            </a:r>
          </a:p>
          <a:p>
            <a:r>
              <a:rPr lang="en-US" dirty="0"/>
              <a:t>One by one, come up and add to the map</a:t>
            </a:r>
          </a:p>
          <a:p>
            <a:r>
              <a:rPr lang="en-US" dirty="0"/>
              <a:t>Include</a:t>
            </a:r>
          </a:p>
          <a:p>
            <a:pPr lvl="1"/>
            <a:r>
              <a:rPr lang="en-US" dirty="0"/>
              <a:t>Places of importance (homes, businesses, schools, religious sites)</a:t>
            </a:r>
          </a:p>
          <a:p>
            <a:pPr lvl="1"/>
            <a:r>
              <a:rPr lang="en-US" dirty="0"/>
              <a:t>Natural features (forests, lakes,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Site of intervention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88062C-EFE0-4E2B-88CE-05D8DF582A0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Ice Breaker OPTION 3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609D20A-585E-44C9-AF98-9A1DCE0BE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68969" y="6406117"/>
            <a:ext cx="4500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8DA9161-5549-4719-9CDD-F32B9D4CBDFA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3088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EUcyRPXT"/>
  <p:tag name="ARTICULATE_SLIDE_THUMBNAIL_REFRESH" val="1"/>
  <p:tag name="ARTICULATE_SLIDE_COUNT" val="27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Personalizado 61">
      <a:dk1>
        <a:sysClr val="windowText" lastClr="000000"/>
      </a:dk1>
      <a:lt1>
        <a:sysClr val="window" lastClr="FFFFFF"/>
      </a:lt1>
      <a:dk2>
        <a:srgbClr val="354F52"/>
      </a:dk2>
      <a:lt2>
        <a:srgbClr val="CE0E2D"/>
      </a:lt2>
      <a:accent1>
        <a:srgbClr val="7DBD41"/>
      </a:accent1>
      <a:accent2>
        <a:srgbClr val="5B507A"/>
      </a:accent2>
      <a:accent3>
        <a:srgbClr val="4BA3C3"/>
      </a:accent3>
      <a:accent4>
        <a:srgbClr val="FFD200"/>
      </a:accent4>
      <a:accent5>
        <a:srgbClr val="33BFBB"/>
      </a:accent5>
      <a:accent6>
        <a:srgbClr val="354F52"/>
      </a:accent6>
      <a:hlink>
        <a:srgbClr val="CE0E2D"/>
      </a:hlink>
      <a:folHlink>
        <a:srgbClr val="7DBD41"/>
      </a:folHlink>
    </a:clrScheme>
    <a:fontScheme name="Custom 2">
      <a:majorFont>
        <a:latin typeface="Franklin Gothic Medium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26129</TotalTime>
  <Words>1469</Words>
  <Application>Microsoft Office PowerPoint</Application>
  <PresentationFormat>Widescreen</PresentationFormat>
  <Paragraphs>314</Paragraphs>
  <Slides>27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Franklin Gothic Medium</vt:lpstr>
      <vt:lpstr>Raleway</vt:lpstr>
      <vt:lpstr>Source Sans Pro Black</vt:lpstr>
      <vt:lpstr>Office Theme</vt:lpstr>
      <vt:lpstr>Slide deck legend</vt:lpstr>
      <vt:lpstr>Facilitator Notes</vt:lpstr>
      <vt:lpstr>Adaptations</vt:lpstr>
      <vt:lpstr>Building Conflict Sensitive Interventions</vt:lpstr>
      <vt:lpstr>PowerPoint Presentation</vt:lpstr>
      <vt:lpstr>Ground Rules</vt:lpstr>
      <vt:lpstr>PowerPoint Presentation</vt:lpstr>
      <vt:lpstr>PowerPoint Presentation</vt:lpstr>
      <vt:lpstr>PowerPoint Presentation</vt:lpstr>
      <vt:lpstr>Today’s Agenda</vt:lpstr>
      <vt:lpstr>Today’s Agenda</vt:lpstr>
      <vt:lpstr>PowerPoint Presentation</vt:lpstr>
      <vt:lpstr>Today’s Agenda</vt:lpstr>
      <vt:lpstr>PowerPoint Presentation</vt:lpstr>
      <vt:lpstr>Current Intervention Details</vt:lpstr>
      <vt:lpstr>PowerPoint Presentation</vt:lpstr>
      <vt:lpstr>Today’s Agenda</vt:lpstr>
      <vt:lpstr>“RAFT” Principles</vt:lpstr>
      <vt:lpstr>PowerPoint Presentation</vt:lpstr>
      <vt:lpstr>PowerPoint Presentation</vt:lpstr>
      <vt:lpstr>Communication</vt:lpstr>
      <vt:lpstr>PowerPoint Presentation</vt:lpstr>
      <vt:lpstr>PowerPoint Presentation</vt:lpstr>
      <vt:lpstr>“RAFT Principles”</vt:lpstr>
      <vt:lpstr>Next Steps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</dc:creator>
  <cp:lastModifiedBy>Skyler Schrempp</cp:lastModifiedBy>
  <cp:revision>591</cp:revision>
  <dcterms:created xsi:type="dcterms:W3CDTF">2019-04-17T17:17:58Z</dcterms:created>
  <dcterms:modified xsi:type="dcterms:W3CDTF">2021-10-06T16:50:46Z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EB92211E-AD15-48DE-8EAA-7B08FF92FCBC</vt:lpwstr>
  </property>
  <property fmtid="{D5CDD505-2E9C-101B-9397-08002B2CF9AE}" pid="3" name="ArticulatePath">
    <vt:lpwstr>Template</vt:lpwstr>
  </property>
</Properties>
</file>